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12188825" cy="6858000"/>
  <p:notesSz cx="6858000" cy="12188825"/>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12" d="100"/>
          <a:sy n="112" d="100"/>
        </p:scale>
        <p:origin x="5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rali Krishna" userId="6a3be479f99bc15a" providerId="LiveId" clId="{570461D7-97E8-47B7-BEB7-BB2661CE2173}"/>
    <pc:docChg chg="custSel modSld">
      <pc:chgData name="Murali Krishna" userId="6a3be479f99bc15a" providerId="LiveId" clId="{570461D7-97E8-47B7-BEB7-BB2661CE2173}" dt="2026-07-09T13:54:47.871" v="5" actId="478"/>
      <pc:docMkLst>
        <pc:docMk/>
      </pc:docMkLst>
      <pc:sldChg chg="delSp mod">
        <pc:chgData name="Murali Krishna" userId="6a3be479f99bc15a" providerId="LiveId" clId="{570461D7-97E8-47B7-BEB7-BB2661CE2173}" dt="2026-07-09T13:54:32.195" v="0" actId="478"/>
        <pc:sldMkLst>
          <pc:docMk/>
          <pc:sldMk cId="0" sldId="256"/>
        </pc:sldMkLst>
        <pc:picChg chg="del">
          <ac:chgData name="Murali Krishna" userId="6a3be479f99bc15a" providerId="LiveId" clId="{570461D7-97E8-47B7-BEB7-BB2661CE2173}" dt="2026-07-09T13:54:32.195" v="0" actId="478"/>
          <ac:picMkLst>
            <pc:docMk/>
            <pc:sldMk cId="0" sldId="256"/>
            <ac:picMk id="5" creationId="{00000000-0000-0000-0000-000000000000}"/>
          </ac:picMkLst>
        </pc:picChg>
      </pc:sldChg>
      <pc:sldChg chg="delSp mod">
        <pc:chgData name="Murali Krishna" userId="6a3be479f99bc15a" providerId="LiveId" clId="{570461D7-97E8-47B7-BEB7-BB2661CE2173}" dt="2026-07-09T13:54:34.817" v="1" actId="478"/>
        <pc:sldMkLst>
          <pc:docMk/>
          <pc:sldMk cId="0" sldId="257"/>
        </pc:sldMkLst>
        <pc:picChg chg="del">
          <ac:chgData name="Murali Krishna" userId="6a3be479f99bc15a" providerId="LiveId" clId="{570461D7-97E8-47B7-BEB7-BB2661CE2173}" dt="2026-07-09T13:54:34.817" v="1" actId="478"/>
          <ac:picMkLst>
            <pc:docMk/>
            <pc:sldMk cId="0" sldId="257"/>
            <ac:picMk id="5" creationId="{00000000-0000-0000-0000-000000000000}"/>
          </ac:picMkLst>
        </pc:picChg>
      </pc:sldChg>
      <pc:sldChg chg="delSp mod">
        <pc:chgData name="Murali Krishna" userId="6a3be479f99bc15a" providerId="LiveId" clId="{570461D7-97E8-47B7-BEB7-BB2661CE2173}" dt="2026-07-09T13:54:37.816" v="2" actId="478"/>
        <pc:sldMkLst>
          <pc:docMk/>
          <pc:sldMk cId="0" sldId="258"/>
        </pc:sldMkLst>
        <pc:picChg chg="del">
          <ac:chgData name="Murali Krishna" userId="6a3be479f99bc15a" providerId="LiveId" clId="{570461D7-97E8-47B7-BEB7-BB2661CE2173}" dt="2026-07-09T13:54:37.816" v="2" actId="478"/>
          <ac:picMkLst>
            <pc:docMk/>
            <pc:sldMk cId="0" sldId="258"/>
            <ac:picMk id="5" creationId="{00000000-0000-0000-0000-000000000000}"/>
          </ac:picMkLst>
        </pc:picChg>
      </pc:sldChg>
      <pc:sldChg chg="delSp mod">
        <pc:chgData name="Murali Krishna" userId="6a3be479f99bc15a" providerId="LiveId" clId="{570461D7-97E8-47B7-BEB7-BB2661CE2173}" dt="2026-07-09T13:54:41.876" v="3" actId="478"/>
        <pc:sldMkLst>
          <pc:docMk/>
          <pc:sldMk cId="0" sldId="259"/>
        </pc:sldMkLst>
        <pc:picChg chg="del">
          <ac:chgData name="Murali Krishna" userId="6a3be479f99bc15a" providerId="LiveId" clId="{570461D7-97E8-47B7-BEB7-BB2661CE2173}" dt="2026-07-09T13:54:41.876" v="3" actId="478"/>
          <ac:picMkLst>
            <pc:docMk/>
            <pc:sldMk cId="0" sldId="259"/>
            <ac:picMk id="5" creationId="{00000000-0000-0000-0000-000000000000}"/>
          </ac:picMkLst>
        </pc:picChg>
      </pc:sldChg>
      <pc:sldChg chg="delSp mod">
        <pc:chgData name="Murali Krishna" userId="6a3be479f99bc15a" providerId="LiveId" clId="{570461D7-97E8-47B7-BEB7-BB2661CE2173}" dt="2026-07-09T13:54:45.073" v="4" actId="478"/>
        <pc:sldMkLst>
          <pc:docMk/>
          <pc:sldMk cId="0" sldId="260"/>
        </pc:sldMkLst>
        <pc:picChg chg="del">
          <ac:chgData name="Murali Krishna" userId="6a3be479f99bc15a" providerId="LiveId" clId="{570461D7-97E8-47B7-BEB7-BB2661CE2173}" dt="2026-07-09T13:54:45.073" v="4" actId="478"/>
          <ac:picMkLst>
            <pc:docMk/>
            <pc:sldMk cId="0" sldId="260"/>
            <ac:picMk id="5" creationId="{00000000-0000-0000-0000-000000000000}"/>
          </ac:picMkLst>
        </pc:picChg>
      </pc:sldChg>
      <pc:sldChg chg="delSp mod">
        <pc:chgData name="Murali Krishna" userId="6a3be479f99bc15a" providerId="LiveId" clId="{570461D7-97E8-47B7-BEB7-BB2661CE2173}" dt="2026-07-09T13:54:47.871" v="5" actId="478"/>
        <pc:sldMkLst>
          <pc:docMk/>
          <pc:sldMk cId="0" sldId="261"/>
        </pc:sldMkLst>
        <pc:picChg chg="del">
          <ac:chgData name="Murali Krishna" userId="6a3be479f99bc15a" providerId="LiveId" clId="{570461D7-97E8-47B7-BEB7-BB2661CE2173}" dt="2026-07-09T13:54:47.871" v="5" actId="478"/>
          <ac:picMkLst>
            <pc:docMk/>
            <pc:sldMk cId="0" sldId="261"/>
            <ac:picMk id="5"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3347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4F6FB"/>
        </a:solidFill>
        <a:effectLst/>
      </p:bgPr>
    </p:bg>
    <p:spTree>
      <p:nvGrpSpPr>
        <p:cNvPr id="1" name=""/>
        <p:cNvGrpSpPr/>
        <p:nvPr/>
      </p:nvGrpSpPr>
      <p:grpSpPr>
        <a:xfrm>
          <a:off x="0" y="0"/>
          <a:ext cx="0" cy="0"/>
          <a:chOff x="0" y="0"/>
          <a:chExt cx="0" cy="0"/>
        </a:xfrm>
      </p:grpSpPr>
      <p:sp>
        <p:nvSpPr>
          <p:cNvPr id="2" name="Text 0"/>
          <p:cNvSpPr/>
          <p:nvPr/>
        </p:nvSpPr>
        <p:spPr>
          <a:xfrm>
            <a:off x="457200" y="274320"/>
            <a:ext cx="8686800" cy="457200"/>
          </a:xfrm>
          <a:prstGeom prst="rect">
            <a:avLst/>
          </a:prstGeom>
          <a:noFill/>
          <a:ln/>
        </p:spPr>
        <p:txBody>
          <a:bodyPr wrap="square" lIns="0" tIns="0" rIns="0" bIns="0" rtlCol="0" anchor="ctr"/>
          <a:lstStyle/>
          <a:p>
            <a:pPr marL="0" indent="0">
              <a:buNone/>
            </a:pPr>
            <a:r>
              <a:rPr lang="en-US" sz="2800" b="1" dirty="0">
                <a:solidFill>
                  <a:srgbClr val="16235C"/>
                </a:solidFill>
                <a:latin typeface="Calibri" pitchFamily="34" charset="0"/>
                <a:ea typeface="Calibri" pitchFamily="34" charset="-122"/>
                <a:cs typeface="Calibri" pitchFamily="34" charset="-120"/>
              </a:rPr>
              <a:t>Project Summary</a:t>
            </a:r>
            <a:endParaRPr lang="en-US" sz="2800" dirty="0"/>
          </a:p>
        </p:txBody>
      </p:sp>
      <p:sp>
        <p:nvSpPr>
          <p:cNvPr id="3" name="Text 1"/>
          <p:cNvSpPr/>
          <p:nvPr/>
        </p:nvSpPr>
        <p:spPr>
          <a:xfrm>
            <a:off x="457200" y="749808"/>
            <a:ext cx="8686800" cy="274320"/>
          </a:xfrm>
          <a:prstGeom prst="rect">
            <a:avLst/>
          </a:prstGeom>
          <a:noFill/>
          <a:ln/>
        </p:spPr>
        <p:txBody>
          <a:bodyPr wrap="square" lIns="0" tIns="0" rIns="0" bIns="0" rtlCol="0" anchor="ctr"/>
          <a:lstStyle/>
          <a:p>
            <a:pPr marL="0" indent="0">
              <a:buNone/>
            </a:pPr>
            <a:r>
              <a:rPr lang="en-US" sz="1200" dirty="0">
                <a:solidFill>
                  <a:srgbClr val="2563EB"/>
                </a:solidFill>
                <a:latin typeface="Calibri" pitchFamily="34" charset="0"/>
                <a:ea typeface="Calibri" pitchFamily="34" charset="-122"/>
                <a:cs typeface="Calibri" pitchFamily="34" charset="-120"/>
              </a:rPr>
              <a:t>Engineering &amp; Construction Projects</a:t>
            </a:r>
            <a:endParaRPr lang="en-US" sz="1200" dirty="0"/>
          </a:p>
        </p:txBody>
      </p:sp>
      <p:sp>
        <p:nvSpPr>
          <p:cNvPr id="4" name="Text 2"/>
          <p:cNvSpPr/>
          <p:nvPr/>
        </p:nvSpPr>
        <p:spPr>
          <a:xfrm>
            <a:off x="4572000" y="384048"/>
            <a:ext cx="7159752" cy="274320"/>
          </a:xfrm>
          <a:prstGeom prst="rect">
            <a:avLst/>
          </a:prstGeom>
          <a:noFill/>
          <a:ln/>
        </p:spPr>
        <p:txBody>
          <a:bodyPr wrap="square" lIns="0" tIns="0" rIns="0" bIns="0" rtlCol="0" anchor="ctr"/>
          <a:lstStyle/>
          <a:p>
            <a:pPr marL="0" indent="0" algn="r">
              <a:buNone/>
            </a:pPr>
            <a:r>
              <a:rPr lang="en-US" sz="1050" dirty="0">
                <a:solidFill>
                  <a:srgbClr val="8A93A6"/>
                </a:solidFill>
                <a:latin typeface="Calibri" pitchFamily="34" charset="0"/>
                <a:ea typeface="Calibri" pitchFamily="34" charset="-122"/>
                <a:cs typeface="Calibri" pitchFamily="34" charset="-120"/>
              </a:rPr>
              <a:t>Project: </a:t>
            </a:r>
            <a:r>
              <a:rPr lang="en-US" sz="1050" b="1" dirty="0">
                <a:solidFill>
                  <a:srgbClr val="5A6072"/>
                </a:solidFill>
                <a:latin typeface="Calibri" pitchFamily="34" charset="0"/>
                <a:ea typeface="Calibri" pitchFamily="34" charset="-122"/>
                <a:cs typeface="Calibri" pitchFamily="34" charset="-120"/>
              </a:rPr>
              <a:t>[Name]</a:t>
            </a:r>
            <a:r>
              <a:rPr lang="en-US" sz="1050" dirty="0">
                <a:solidFill>
                  <a:srgbClr val="8A93A6"/>
                </a:solidFill>
                <a:latin typeface="Calibri" pitchFamily="34" charset="0"/>
                <a:ea typeface="Calibri" pitchFamily="34" charset="-122"/>
                <a:cs typeface="Calibri" pitchFamily="34" charset="-120"/>
              </a:rPr>
              <a:t>    Report No. </a:t>
            </a:r>
            <a:r>
              <a:rPr lang="en-US" sz="1050" b="1" dirty="0">
                <a:solidFill>
                  <a:srgbClr val="5A6072"/>
                </a:solidFill>
                <a:latin typeface="Calibri" pitchFamily="34" charset="0"/>
                <a:ea typeface="Calibri" pitchFamily="34" charset="-122"/>
                <a:cs typeface="Calibri" pitchFamily="34" charset="-120"/>
              </a:rPr>
              <a:t>[ ]</a:t>
            </a:r>
            <a:r>
              <a:rPr lang="en-US" sz="1050" dirty="0">
                <a:solidFill>
                  <a:srgbClr val="8A93A6"/>
                </a:solidFill>
                <a:latin typeface="Calibri" pitchFamily="34" charset="0"/>
                <a:ea typeface="Calibri" pitchFamily="34" charset="-122"/>
                <a:cs typeface="Calibri" pitchFamily="34" charset="-120"/>
              </a:rPr>
              <a:t>    Period: </a:t>
            </a:r>
            <a:r>
              <a:rPr lang="en-US" sz="1050" b="1" dirty="0">
                <a:solidFill>
                  <a:srgbClr val="5A6072"/>
                </a:solidFill>
                <a:latin typeface="Calibri" pitchFamily="34" charset="0"/>
                <a:ea typeface="Calibri" pitchFamily="34" charset="-122"/>
                <a:cs typeface="Calibri" pitchFamily="34" charset="-120"/>
              </a:rPr>
              <a:t>[From – To]</a:t>
            </a:r>
            <a:endParaRPr lang="en-US" sz="1050" dirty="0"/>
          </a:p>
        </p:txBody>
      </p:sp>
      <p:sp>
        <p:nvSpPr>
          <p:cNvPr id="6" name="Text 3"/>
          <p:cNvSpPr/>
          <p:nvPr/>
        </p:nvSpPr>
        <p:spPr>
          <a:xfrm>
            <a:off x="457200" y="6437376"/>
            <a:ext cx="5486400" cy="246888"/>
          </a:xfrm>
          <a:prstGeom prst="rect">
            <a:avLst/>
          </a:prstGeom>
          <a:noFill/>
          <a:ln/>
        </p:spPr>
        <p:txBody>
          <a:bodyPr wrap="square" lIns="0" tIns="0" rIns="0" bIns="0" rtlCol="0" anchor="ctr"/>
          <a:lstStyle/>
          <a:p>
            <a:pPr marL="0" indent="0">
              <a:buNone/>
            </a:pPr>
            <a:r>
              <a:rPr lang="en-US" sz="900" dirty="0">
                <a:solidFill>
                  <a:srgbClr val="8A93A6"/>
                </a:solidFill>
                <a:latin typeface="Calibri" pitchFamily="34" charset="0"/>
                <a:ea typeface="Calibri" pitchFamily="34" charset="-122"/>
                <a:cs typeface="Calibri" pitchFamily="34" charset="-120"/>
              </a:rPr>
              <a:t>Weekly Project Status Report</a:t>
            </a:r>
            <a:endParaRPr lang="en-US" sz="900" dirty="0"/>
          </a:p>
        </p:txBody>
      </p:sp>
      <p:sp>
        <p:nvSpPr>
          <p:cNvPr id="7" name="Shape 4"/>
          <p:cNvSpPr/>
          <p:nvPr/>
        </p:nvSpPr>
        <p:spPr>
          <a:xfrm>
            <a:off x="457200" y="1051560"/>
            <a:ext cx="2130552" cy="2286000"/>
          </a:xfrm>
          <a:prstGeom prst="roundRect">
            <a:avLst>
              <a:gd name="adj" fmla="val 3863"/>
            </a:avLst>
          </a:prstGeom>
          <a:solidFill>
            <a:srgbClr val="E7F6EE"/>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8" name="Shape 5"/>
          <p:cNvSpPr/>
          <p:nvPr/>
        </p:nvSpPr>
        <p:spPr>
          <a:xfrm>
            <a:off x="603504" y="1216152"/>
            <a:ext cx="457200" cy="457200"/>
          </a:xfrm>
          <a:prstGeom prst="ellipse">
            <a:avLst/>
          </a:prstGeom>
          <a:solidFill>
            <a:srgbClr val="15924F"/>
          </a:solidFill>
          <a:ln/>
        </p:spPr>
        <p:txBody>
          <a:bodyPr/>
          <a:lstStyle/>
          <a:p>
            <a:endParaRPr lang="en-CA"/>
          </a:p>
        </p:txBody>
      </p:sp>
      <p:pic>
        <p:nvPicPr>
          <p:cNvPr id="9" name="Image 1" descr="preencoded.png"/>
          <p:cNvPicPr>
            <a:picLocks noChangeAspect="1"/>
          </p:cNvPicPr>
          <p:nvPr/>
        </p:nvPicPr>
        <p:blipFill>
          <a:blip r:embed="rId3"/>
          <a:stretch>
            <a:fillRect/>
          </a:stretch>
        </p:blipFill>
        <p:spPr>
          <a:xfrm>
            <a:off x="713232" y="1325880"/>
            <a:ext cx="237744" cy="237744"/>
          </a:xfrm>
          <a:prstGeom prst="rect">
            <a:avLst/>
          </a:prstGeom>
        </p:spPr>
      </p:pic>
      <p:sp>
        <p:nvSpPr>
          <p:cNvPr id="10" name="Text 6"/>
          <p:cNvSpPr/>
          <p:nvPr/>
        </p:nvSpPr>
        <p:spPr>
          <a:xfrm>
            <a:off x="1133856" y="1216152"/>
            <a:ext cx="1362456" cy="457200"/>
          </a:xfrm>
          <a:prstGeom prst="rect">
            <a:avLst/>
          </a:prstGeom>
          <a:noFill/>
          <a:ln/>
        </p:spPr>
        <p:txBody>
          <a:bodyPr wrap="square" lIns="0" tIns="0" rIns="0" bIns="0" rtlCol="0" anchor="ctr"/>
          <a:lstStyle/>
          <a:p>
            <a:pPr marL="0" indent="0">
              <a:buNone/>
            </a:pPr>
            <a:r>
              <a:rPr lang="en-US" sz="1450" b="1" dirty="0">
                <a:solidFill>
                  <a:srgbClr val="15924F"/>
                </a:solidFill>
                <a:latin typeface="Calibri" pitchFamily="34" charset="0"/>
                <a:ea typeface="Calibri" pitchFamily="34" charset="-122"/>
                <a:cs typeface="Calibri" pitchFamily="34" charset="-120"/>
              </a:rPr>
              <a:t>Safety</a:t>
            </a:r>
            <a:endParaRPr lang="en-US" sz="1450" dirty="0"/>
          </a:p>
        </p:txBody>
      </p:sp>
      <p:sp>
        <p:nvSpPr>
          <p:cNvPr id="11" name="Text 7"/>
          <p:cNvSpPr/>
          <p:nvPr/>
        </p:nvSpPr>
        <p:spPr>
          <a:xfrm>
            <a:off x="640080" y="1828800"/>
            <a:ext cx="1801368" cy="1371600"/>
          </a:xfrm>
          <a:prstGeom prst="rect">
            <a:avLst/>
          </a:prstGeom>
          <a:noFill/>
          <a:ln/>
        </p:spPr>
        <p:txBody>
          <a:bodyPr wrap="square" rtlCol="0" anchor="t"/>
          <a:lstStyle/>
          <a:p>
            <a:pPr marL="152400" indent="-152400">
              <a:spcAft>
                <a:spcPts val="600"/>
              </a:spcAft>
              <a:buSzPct val="100000"/>
              <a:buChar char="•"/>
            </a:pPr>
            <a:r>
              <a:rPr lang="en-US" sz="950" dirty="0">
                <a:solidFill>
                  <a:srgbClr val="26324A"/>
                </a:solidFill>
                <a:latin typeface="Calibri" pitchFamily="34" charset="0"/>
                <a:ea typeface="Calibri" pitchFamily="34" charset="-122"/>
                <a:cs typeface="Calibri" pitchFamily="34" charset="-120"/>
              </a:rPr>
              <a:t>Hazard &amp; Operability (HAZOP) study completed</a:t>
            </a:r>
            <a:endParaRPr lang="en-US" sz="950" dirty="0"/>
          </a:p>
          <a:p>
            <a:pPr marL="152400" indent="-152400">
              <a:spcAft>
                <a:spcPts val="600"/>
              </a:spcAft>
              <a:buSzPct val="100000"/>
              <a:buChar char="•"/>
            </a:pPr>
            <a:r>
              <a:rPr lang="en-US" sz="950" dirty="0">
                <a:solidFill>
                  <a:srgbClr val="26324A"/>
                </a:solidFill>
                <a:latin typeface="Calibri" pitchFamily="34" charset="0"/>
                <a:ea typeface="Calibri" pitchFamily="34" charset="-122"/>
                <a:cs typeface="Calibri" pitchFamily="34" charset="-120"/>
              </a:rPr>
              <a:t>Zero lost-time incidents; near misses reviewed</a:t>
            </a:r>
            <a:endParaRPr lang="en-US" sz="950" dirty="0"/>
          </a:p>
        </p:txBody>
      </p:sp>
      <p:sp>
        <p:nvSpPr>
          <p:cNvPr id="12" name="Shape 8"/>
          <p:cNvSpPr/>
          <p:nvPr/>
        </p:nvSpPr>
        <p:spPr>
          <a:xfrm>
            <a:off x="2743200" y="1051560"/>
            <a:ext cx="2130552" cy="2286000"/>
          </a:xfrm>
          <a:prstGeom prst="roundRect">
            <a:avLst>
              <a:gd name="adj" fmla="val 3863"/>
            </a:avLst>
          </a:prstGeom>
          <a:solidFill>
            <a:srgbClr val="E8F0FE"/>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13" name="Shape 9"/>
          <p:cNvSpPr/>
          <p:nvPr/>
        </p:nvSpPr>
        <p:spPr>
          <a:xfrm>
            <a:off x="2889504" y="1216152"/>
            <a:ext cx="457200" cy="457200"/>
          </a:xfrm>
          <a:prstGeom prst="ellipse">
            <a:avLst/>
          </a:prstGeom>
          <a:solidFill>
            <a:srgbClr val="2563EB"/>
          </a:solidFill>
          <a:ln/>
        </p:spPr>
        <p:txBody>
          <a:bodyPr/>
          <a:lstStyle/>
          <a:p>
            <a:endParaRPr lang="en-CA"/>
          </a:p>
        </p:txBody>
      </p:sp>
      <p:pic>
        <p:nvPicPr>
          <p:cNvPr id="14" name="Image 2" descr="preencoded.png"/>
          <p:cNvPicPr>
            <a:picLocks noChangeAspect="1"/>
          </p:cNvPicPr>
          <p:nvPr/>
        </p:nvPicPr>
        <p:blipFill>
          <a:blip r:embed="rId4"/>
          <a:stretch>
            <a:fillRect/>
          </a:stretch>
        </p:blipFill>
        <p:spPr>
          <a:xfrm>
            <a:off x="2999232" y="1325880"/>
            <a:ext cx="237744" cy="237744"/>
          </a:xfrm>
          <a:prstGeom prst="rect">
            <a:avLst/>
          </a:prstGeom>
        </p:spPr>
      </p:pic>
      <p:sp>
        <p:nvSpPr>
          <p:cNvPr id="15" name="Text 10"/>
          <p:cNvSpPr/>
          <p:nvPr/>
        </p:nvSpPr>
        <p:spPr>
          <a:xfrm>
            <a:off x="3419856" y="1216152"/>
            <a:ext cx="1362456" cy="457200"/>
          </a:xfrm>
          <a:prstGeom prst="rect">
            <a:avLst/>
          </a:prstGeom>
          <a:noFill/>
          <a:ln/>
        </p:spPr>
        <p:txBody>
          <a:bodyPr wrap="square" lIns="0" tIns="0" rIns="0" bIns="0" rtlCol="0" anchor="ctr"/>
          <a:lstStyle/>
          <a:p>
            <a:pPr marL="0" indent="0">
              <a:buNone/>
            </a:pPr>
            <a:r>
              <a:rPr lang="en-US" sz="1450" b="1" dirty="0">
                <a:solidFill>
                  <a:srgbClr val="2563EB"/>
                </a:solidFill>
                <a:latin typeface="Calibri" pitchFamily="34" charset="0"/>
                <a:ea typeface="Calibri" pitchFamily="34" charset="-122"/>
                <a:cs typeface="Calibri" pitchFamily="34" charset="-120"/>
              </a:rPr>
              <a:t>Schedule</a:t>
            </a:r>
            <a:endParaRPr lang="en-US" sz="1450" dirty="0"/>
          </a:p>
        </p:txBody>
      </p:sp>
      <p:sp>
        <p:nvSpPr>
          <p:cNvPr id="16" name="Text 11"/>
          <p:cNvSpPr/>
          <p:nvPr/>
        </p:nvSpPr>
        <p:spPr>
          <a:xfrm>
            <a:off x="2926080" y="1828800"/>
            <a:ext cx="1801368" cy="1371600"/>
          </a:xfrm>
          <a:prstGeom prst="rect">
            <a:avLst/>
          </a:prstGeom>
          <a:noFill/>
          <a:ln/>
        </p:spPr>
        <p:txBody>
          <a:bodyPr wrap="square" rtlCol="0" anchor="t"/>
          <a:lstStyle/>
          <a:p>
            <a:pPr marL="152400" indent="-152400">
              <a:spcAft>
                <a:spcPts val="600"/>
              </a:spcAft>
              <a:buSzPct val="100000"/>
              <a:buChar char="•"/>
            </a:pPr>
            <a:r>
              <a:rPr lang="en-US" sz="950" dirty="0">
                <a:solidFill>
                  <a:srgbClr val="26324A"/>
                </a:solidFill>
                <a:latin typeface="Calibri" pitchFamily="34" charset="0"/>
                <a:ea typeface="Calibri" pitchFamily="34" charset="-122"/>
                <a:cs typeface="Calibri" pitchFamily="34" charset="-120"/>
              </a:rPr>
              <a:t>Pre-commissioning starts [date]</a:t>
            </a:r>
            <a:endParaRPr lang="en-US" sz="950" dirty="0"/>
          </a:p>
          <a:p>
            <a:pPr marL="152400" indent="-152400">
              <a:spcAft>
                <a:spcPts val="600"/>
              </a:spcAft>
              <a:buSzPct val="100000"/>
              <a:buChar char="•"/>
            </a:pPr>
            <a:r>
              <a:rPr lang="en-US" sz="950" dirty="0">
                <a:solidFill>
                  <a:srgbClr val="26324A"/>
                </a:solidFill>
                <a:latin typeface="Calibri" pitchFamily="34" charset="0"/>
                <a:ea typeface="Calibri" pitchFamily="34" charset="-122"/>
                <a:cs typeface="Calibri" pitchFamily="34" charset="-120"/>
              </a:rPr>
              <a:t>Commissioning starts [date]</a:t>
            </a:r>
            <a:endParaRPr lang="en-US" sz="950" dirty="0"/>
          </a:p>
        </p:txBody>
      </p:sp>
      <p:sp>
        <p:nvSpPr>
          <p:cNvPr id="17" name="Shape 12"/>
          <p:cNvSpPr/>
          <p:nvPr/>
        </p:nvSpPr>
        <p:spPr>
          <a:xfrm>
            <a:off x="5029200" y="1051560"/>
            <a:ext cx="2130552" cy="2286000"/>
          </a:xfrm>
          <a:prstGeom prst="roundRect">
            <a:avLst>
              <a:gd name="adj" fmla="val 3863"/>
            </a:avLst>
          </a:prstGeom>
          <a:solidFill>
            <a:srgbClr val="F1ECFE"/>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18" name="Shape 13"/>
          <p:cNvSpPr/>
          <p:nvPr/>
        </p:nvSpPr>
        <p:spPr>
          <a:xfrm>
            <a:off x="5175504" y="1216152"/>
            <a:ext cx="457200" cy="457200"/>
          </a:xfrm>
          <a:prstGeom prst="ellipse">
            <a:avLst/>
          </a:prstGeom>
          <a:solidFill>
            <a:srgbClr val="6D4FE0"/>
          </a:solidFill>
          <a:ln/>
        </p:spPr>
        <p:txBody>
          <a:bodyPr/>
          <a:lstStyle/>
          <a:p>
            <a:endParaRPr lang="en-CA"/>
          </a:p>
        </p:txBody>
      </p:sp>
      <p:pic>
        <p:nvPicPr>
          <p:cNvPr id="19" name="Image 3" descr="preencoded.png"/>
          <p:cNvPicPr>
            <a:picLocks noChangeAspect="1"/>
          </p:cNvPicPr>
          <p:nvPr/>
        </p:nvPicPr>
        <p:blipFill>
          <a:blip r:embed="rId5"/>
          <a:stretch>
            <a:fillRect/>
          </a:stretch>
        </p:blipFill>
        <p:spPr>
          <a:xfrm>
            <a:off x="5285232" y="1325880"/>
            <a:ext cx="237744" cy="237744"/>
          </a:xfrm>
          <a:prstGeom prst="rect">
            <a:avLst/>
          </a:prstGeom>
        </p:spPr>
      </p:pic>
      <p:sp>
        <p:nvSpPr>
          <p:cNvPr id="20" name="Text 14"/>
          <p:cNvSpPr/>
          <p:nvPr/>
        </p:nvSpPr>
        <p:spPr>
          <a:xfrm>
            <a:off x="5705856" y="1216152"/>
            <a:ext cx="1362456" cy="457200"/>
          </a:xfrm>
          <a:prstGeom prst="rect">
            <a:avLst/>
          </a:prstGeom>
          <a:noFill/>
          <a:ln/>
        </p:spPr>
        <p:txBody>
          <a:bodyPr wrap="square" lIns="0" tIns="0" rIns="0" bIns="0" rtlCol="0" anchor="ctr"/>
          <a:lstStyle/>
          <a:p>
            <a:pPr marL="0" indent="0">
              <a:buNone/>
            </a:pPr>
            <a:r>
              <a:rPr lang="en-US" sz="1450" b="1" dirty="0">
                <a:solidFill>
                  <a:srgbClr val="6D4FE0"/>
                </a:solidFill>
                <a:latin typeface="Calibri" pitchFamily="34" charset="0"/>
                <a:ea typeface="Calibri" pitchFamily="34" charset="-122"/>
                <a:cs typeface="Calibri" pitchFamily="34" charset="-120"/>
              </a:rPr>
              <a:t>Quality</a:t>
            </a:r>
            <a:endParaRPr lang="en-US" sz="1450" dirty="0"/>
          </a:p>
        </p:txBody>
      </p:sp>
      <p:sp>
        <p:nvSpPr>
          <p:cNvPr id="21" name="Text 15"/>
          <p:cNvSpPr/>
          <p:nvPr/>
        </p:nvSpPr>
        <p:spPr>
          <a:xfrm>
            <a:off x="5212080" y="1828800"/>
            <a:ext cx="1801368" cy="1371600"/>
          </a:xfrm>
          <a:prstGeom prst="rect">
            <a:avLst/>
          </a:prstGeom>
          <a:noFill/>
          <a:ln/>
        </p:spPr>
        <p:txBody>
          <a:bodyPr wrap="square" rtlCol="0" anchor="t"/>
          <a:lstStyle/>
          <a:p>
            <a:pPr marL="152400" indent="-152400">
              <a:spcAft>
                <a:spcPts val="600"/>
              </a:spcAft>
              <a:buSzPct val="100000"/>
              <a:buChar char="•"/>
            </a:pPr>
            <a:r>
              <a:rPr lang="en-US" sz="950" dirty="0">
                <a:solidFill>
                  <a:srgbClr val="26324A"/>
                </a:solidFill>
                <a:latin typeface="Calibri" pitchFamily="34" charset="0"/>
                <a:ea typeface="Calibri" pitchFamily="34" charset="-122"/>
                <a:cs typeface="Calibri" pitchFamily="34" charset="-120"/>
              </a:rPr>
              <a:t>Inspection &amp; test plan completed</a:t>
            </a:r>
            <a:endParaRPr lang="en-US" sz="950" dirty="0"/>
          </a:p>
          <a:p>
            <a:pPr marL="152400" indent="-152400">
              <a:spcAft>
                <a:spcPts val="600"/>
              </a:spcAft>
              <a:buSzPct val="100000"/>
              <a:buChar char="•"/>
            </a:pPr>
            <a:r>
              <a:rPr lang="en-US" sz="950" dirty="0">
                <a:solidFill>
                  <a:srgbClr val="26324A"/>
                </a:solidFill>
                <a:latin typeface="Calibri" pitchFamily="34" charset="0"/>
                <a:ea typeface="Calibri" pitchFamily="34" charset="-122"/>
                <a:cs typeface="Calibri" pitchFamily="34" charset="-120"/>
              </a:rPr>
              <a:t>Material qualification in progress</a:t>
            </a:r>
            <a:endParaRPr lang="en-US" sz="950" dirty="0"/>
          </a:p>
        </p:txBody>
      </p:sp>
      <p:sp>
        <p:nvSpPr>
          <p:cNvPr id="22" name="Shape 16"/>
          <p:cNvSpPr/>
          <p:nvPr/>
        </p:nvSpPr>
        <p:spPr>
          <a:xfrm>
            <a:off x="7315200" y="1051560"/>
            <a:ext cx="2130552" cy="2286000"/>
          </a:xfrm>
          <a:prstGeom prst="roundRect">
            <a:avLst>
              <a:gd name="adj" fmla="val 3863"/>
            </a:avLst>
          </a:prstGeom>
          <a:solidFill>
            <a:srgbClr val="E2F5F5"/>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23" name="Shape 17"/>
          <p:cNvSpPr/>
          <p:nvPr/>
        </p:nvSpPr>
        <p:spPr>
          <a:xfrm>
            <a:off x="7461504" y="1216152"/>
            <a:ext cx="457200" cy="457200"/>
          </a:xfrm>
          <a:prstGeom prst="ellipse">
            <a:avLst/>
          </a:prstGeom>
          <a:solidFill>
            <a:srgbClr val="0E9A9A"/>
          </a:solidFill>
          <a:ln/>
        </p:spPr>
        <p:txBody>
          <a:bodyPr/>
          <a:lstStyle/>
          <a:p>
            <a:endParaRPr lang="en-CA"/>
          </a:p>
        </p:txBody>
      </p:sp>
      <p:pic>
        <p:nvPicPr>
          <p:cNvPr id="24" name="Image 4" descr="preencoded.png"/>
          <p:cNvPicPr>
            <a:picLocks noChangeAspect="1"/>
          </p:cNvPicPr>
          <p:nvPr/>
        </p:nvPicPr>
        <p:blipFill>
          <a:blip r:embed="rId6"/>
          <a:stretch>
            <a:fillRect/>
          </a:stretch>
        </p:blipFill>
        <p:spPr>
          <a:xfrm>
            <a:off x="7571232" y="1325880"/>
            <a:ext cx="237744" cy="237744"/>
          </a:xfrm>
          <a:prstGeom prst="rect">
            <a:avLst/>
          </a:prstGeom>
        </p:spPr>
      </p:pic>
      <p:sp>
        <p:nvSpPr>
          <p:cNvPr id="25" name="Text 18"/>
          <p:cNvSpPr/>
          <p:nvPr/>
        </p:nvSpPr>
        <p:spPr>
          <a:xfrm>
            <a:off x="7991856" y="1216152"/>
            <a:ext cx="1362456" cy="457200"/>
          </a:xfrm>
          <a:prstGeom prst="rect">
            <a:avLst/>
          </a:prstGeom>
          <a:noFill/>
          <a:ln/>
        </p:spPr>
        <p:txBody>
          <a:bodyPr wrap="square" lIns="0" tIns="0" rIns="0" bIns="0" rtlCol="0" anchor="ctr"/>
          <a:lstStyle/>
          <a:p>
            <a:pPr marL="0" indent="0">
              <a:buNone/>
            </a:pPr>
            <a:r>
              <a:rPr lang="en-US" sz="1450" b="1" dirty="0">
                <a:solidFill>
                  <a:srgbClr val="0E9A9A"/>
                </a:solidFill>
                <a:latin typeface="Calibri" pitchFamily="34" charset="0"/>
                <a:ea typeface="Calibri" pitchFamily="34" charset="-122"/>
                <a:cs typeface="Calibri" pitchFamily="34" charset="-120"/>
              </a:rPr>
              <a:t>Budget</a:t>
            </a:r>
            <a:endParaRPr lang="en-US" sz="1450" dirty="0"/>
          </a:p>
        </p:txBody>
      </p:sp>
      <p:sp>
        <p:nvSpPr>
          <p:cNvPr id="26" name="Text 19"/>
          <p:cNvSpPr/>
          <p:nvPr/>
        </p:nvSpPr>
        <p:spPr>
          <a:xfrm>
            <a:off x="7498080" y="1828800"/>
            <a:ext cx="1801368" cy="1371600"/>
          </a:xfrm>
          <a:prstGeom prst="rect">
            <a:avLst/>
          </a:prstGeom>
          <a:noFill/>
          <a:ln/>
        </p:spPr>
        <p:txBody>
          <a:bodyPr wrap="square" rtlCol="0" anchor="t"/>
          <a:lstStyle/>
          <a:p>
            <a:pPr marL="152400" indent="-152400">
              <a:spcAft>
                <a:spcPts val="600"/>
              </a:spcAft>
              <a:buSzPct val="100000"/>
              <a:buChar char="•"/>
            </a:pPr>
            <a:r>
              <a:rPr lang="en-US" sz="950" dirty="0">
                <a:solidFill>
                  <a:srgbClr val="26324A"/>
                </a:solidFill>
                <a:latin typeface="Calibri" pitchFamily="34" charset="0"/>
                <a:ea typeface="Calibri" pitchFamily="34" charset="-122"/>
                <a:cs typeface="Calibri" pitchFamily="34" charset="-120"/>
              </a:rPr>
              <a:t>Budget [amount], incl. contingency</a:t>
            </a:r>
            <a:endParaRPr lang="en-US" sz="950" dirty="0"/>
          </a:p>
          <a:p>
            <a:pPr marL="152400" indent="-152400">
              <a:spcAft>
                <a:spcPts val="600"/>
              </a:spcAft>
              <a:buSzPct val="100000"/>
              <a:buChar char="•"/>
            </a:pPr>
            <a:r>
              <a:rPr lang="en-US" sz="950" dirty="0">
                <a:solidFill>
                  <a:srgbClr val="26324A"/>
                </a:solidFill>
                <a:latin typeface="Calibri" pitchFamily="34" charset="0"/>
                <a:ea typeface="Calibri" pitchFamily="34" charset="-122"/>
                <a:cs typeface="Calibri" pitchFamily="34" charset="-120"/>
              </a:rPr>
              <a:t>Spent to date [amount]</a:t>
            </a:r>
            <a:endParaRPr lang="en-US" sz="950" dirty="0"/>
          </a:p>
        </p:txBody>
      </p:sp>
      <p:sp>
        <p:nvSpPr>
          <p:cNvPr id="27" name="Shape 20"/>
          <p:cNvSpPr/>
          <p:nvPr/>
        </p:nvSpPr>
        <p:spPr>
          <a:xfrm>
            <a:off x="9601200" y="1051560"/>
            <a:ext cx="2130552" cy="2286000"/>
          </a:xfrm>
          <a:prstGeom prst="roundRect">
            <a:avLst>
              <a:gd name="adj" fmla="val 3863"/>
            </a:avLst>
          </a:prstGeom>
          <a:solidFill>
            <a:srgbClr val="FDEBE6"/>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28" name="Shape 21"/>
          <p:cNvSpPr/>
          <p:nvPr/>
        </p:nvSpPr>
        <p:spPr>
          <a:xfrm>
            <a:off x="9747504" y="1216152"/>
            <a:ext cx="457200" cy="457200"/>
          </a:xfrm>
          <a:prstGeom prst="ellipse">
            <a:avLst/>
          </a:prstGeom>
          <a:solidFill>
            <a:srgbClr val="DD4B22"/>
          </a:solidFill>
          <a:ln/>
        </p:spPr>
        <p:txBody>
          <a:bodyPr/>
          <a:lstStyle/>
          <a:p>
            <a:endParaRPr lang="en-CA"/>
          </a:p>
        </p:txBody>
      </p:sp>
      <p:pic>
        <p:nvPicPr>
          <p:cNvPr id="29" name="Image 5" descr="preencoded.png"/>
          <p:cNvPicPr>
            <a:picLocks noChangeAspect="1"/>
          </p:cNvPicPr>
          <p:nvPr/>
        </p:nvPicPr>
        <p:blipFill>
          <a:blip r:embed="rId7"/>
          <a:stretch>
            <a:fillRect/>
          </a:stretch>
        </p:blipFill>
        <p:spPr>
          <a:xfrm>
            <a:off x="9857232" y="1325880"/>
            <a:ext cx="237744" cy="237744"/>
          </a:xfrm>
          <a:prstGeom prst="rect">
            <a:avLst/>
          </a:prstGeom>
        </p:spPr>
      </p:pic>
      <p:sp>
        <p:nvSpPr>
          <p:cNvPr id="30" name="Text 22"/>
          <p:cNvSpPr/>
          <p:nvPr/>
        </p:nvSpPr>
        <p:spPr>
          <a:xfrm>
            <a:off x="10277856" y="1216152"/>
            <a:ext cx="1362456" cy="457200"/>
          </a:xfrm>
          <a:prstGeom prst="rect">
            <a:avLst/>
          </a:prstGeom>
          <a:noFill/>
          <a:ln/>
        </p:spPr>
        <p:txBody>
          <a:bodyPr wrap="square" lIns="0" tIns="0" rIns="0" bIns="0" rtlCol="0" anchor="ctr"/>
          <a:lstStyle/>
          <a:p>
            <a:pPr marL="0" indent="0">
              <a:buNone/>
            </a:pPr>
            <a:r>
              <a:rPr lang="en-US" sz="1450" b="1" dirty="0">
                <a:solidFill>
                  <a:srgbClr val="DD4B22"/>
                </a:solidFill>
                <a:latin typeface="Calibri" pitchFamily="34" charset="0"/>
                <a:ea typeface="Calibri" pitchFamily="34" charset="-122"/>
                <a:cs typeface="Calibri" pitchFamily="34" charset="-120"/>
              </a:rPr>
              <a:t>Risk</a:t>
            </a:r>
            <a:endParaRPr lang="en-US" sz="1450" dirty="0"/>
          </a:p>
        </p:txBody>
      </p:sp>
      <p:sp>
        <p:nvSpPr>
          <p:cNvPr id="31" name="Text 23"/>
          <p:cNvSpPr/>
          <p:nvPr/>
        </p:nvSpPr>
        <p:spPr>
          <a:xfrm>
            <a:off x="9784080" y="1828800"/>
            <a:ext cx="1801368" cy="1371600"/>
          </a:xfrm>
          <a:prstGeom prst="rect">
            <a:avLst/>
          </a:prstGeom>
          <a:noFill/>
          <a:ln/>
        </p:spPr>
        <p:txBody>
          <a:bodyPr wrap="square" rtlCol="0" anchor="t"/>
          <a:lstStyle/>
          <a:p>
            <a:pPr marL="152400" indent="-152400">
              <a:spcAft>
                <a:spcPts val="600"/>
              </a:spcAft>
              <a:buSzPct val="100000"/>
              <a:buChar char="•"/>
            </a:pPr>
            <a:r>
              <a:rPr lang="en-US" sz="950" dirty="0">
                <a:solidFill>
                  <a:srgbClr val="26324A"/>
                </a:solidFill>
                <a:latin typeface="Calibri" pitchFamily="34" charset="0"/>
                <a:ea typeface="Calibri" pitchFamily="34" charset="-122"/>
                <a:cs typeface="Calibri" pitchFamily="34" charset="-120"/>
              </a:rPr>
              <a:t>No major risks identified</a:t>
            </a:r>
            <a:endParaRPr lang="en-US" sz="950" dirty="0"/>
          </a:p>
          <a:p>
            <a:pPr marL="152400" indent="-152400">
              <a:spcAft>
                <a:spcPts val="600"/>
              </a:spcAft>
              <a:buSzPct val="100000"/>
              <a:buChar char="•"/>
            </a:pPr>
            <a:r>
              <a:rPr lang="en-US" sz="950" dirty="0">
                <a:solidFill>
                  <a:srgbClr val="26324A"/>
                </a:solidFill>
                <a:latin typeface="Calibri" pitchFamily="34" charset="0"/>
                <a:ea typeface="Calibri" pitchFamily="34" charset="-122"/>
                <a:cs typeface="Calibri" pitchFamily="34" charset="-120"/>
              </a:rPr>
              <a:t>Tracked through weekly reviews</a:t>
            </a:r>
            <a:endParaRPr lang="en-US" sz="950" dirty="0"/>
          </a:p>
        </p:txBody>
      </p:sp>
      <p:sp>
        <p:nvSpPr>
          <p:cNvPr id="32" name="Shape 24"/>
          <p:cNvSpPr/>
          <p:nvPr/>
        </p:nvSpPr>
        <p:spPr>
          <a:xfrm>
            <a:off x="457200" y="3511296"/>
            <a:ext cx="6903720" cy="2798064"/>
          </a:xfrm>
          <a:prstGeom prst="roundRect">
            <a:avLst>
              <a:gd name="adj" fmla="val 2941"/>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33" name="Shape 25"/>
          <p:cNvSpPr/>
          <p:nvPr/>
        </p:nvSpPr>
        <p:spPr>
          <a:xfrm>
            <a:off x="7543800" y="3511296"/>
            <a:ext cx="4187952" cy="2798064"/>
          </a:xfrm>
          <a:prstGeom prst="roundRect">
            <a:avLst>
              <a:gd name="adj" fmla="val 2941"/>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34" name="Text 26"/>
          <p:cNvSpPr/>
          <p:nvPr/>
        </p:nvSpPr>
        <p:spPr>
          <a:xfrm>
            <a:off x="658368" y="3639312"/>
            <a:ext cx="6492240" cy="365760"/>
          </a:xfrm>
          <a:prstGeom prst="rect">
            <a:avLst/>
          </a:prstGeom>
          <a:noFill/>
          <a:ln/>
        </p:spPr>
        <p:txBody>
          <a:bodyPr wrap="square" lIns="0" tIns="0" rIns="0" bIns="0" rtlCol="0" anchor="ctr"/>
          <a:lstStyle/>
          <a:p>
            <a:pPr marL="0" indent="0">
              <a:buNone/>
            </a:pPr>
            <a:r>
              <a:rPr lang="en-US" sz="1400" b="1" dirty="0">
                <a:solidFill>
                  <a:srgbClr val="16235C"/>
                </a:solidFill>
                <a:latin typeface="Calibri" pitchFamily="34" charset="0"/>
                <a:ea typeface="Calibri" pitchFamily="34" charset="-122"/>
                <a:cs typeface="Calibri" pitchFamily="34" charset="-120"/>
              </a:rPr>
              <a:t>Key Achievements This Period</a:t>
            </a:r>
            <a:endParaRPr lang="en-US" sz="1400" dirty="0"/>
          </a:p>
        </p:txBody>
      </p:sp>
      <p:sp>
        <p:nvSpPr>
          <p:cNvPr id="35" name="Text 27"/>
          <p:cNvSpPr/>
          <p:nvPr/>
        </p:nvSpPr>
        <p:spPr>
          <a:xfrm>
            <a:off x="658368" y="4059936"/>
            <a:ext cx="6537960" cy="2157984"/>
          </a:xfrm>
          <a:prstGeom prst="rect">
            <a:avLst/>
          </a:prstGeom>
          <a:noFill/>
          <a:ln/>
        </p:spPr>
        <p:txBody>
          <a:bodyPr wrap="square" rtlCol="0" anchor="t"/>
          <a:lstStyle/>
          <a:p>
            <a:pPr marL="177800" indent="-177800">
              <a:spcAft>
                <a:spcPts val="500"/>
              </a:spcAft>
              <a:buSzPct val="100000"/>
              <a:buChar char="•"/>
            </a:pPr>
            <a:r>
              <a:rPr lang="en-US" sz="1050" dirty="0">
                <a:solidFill>
                  <a:srgbClr val="26324A"/>
                </a:solidFill>
                <a:latin typeface="Calibri" pitchFamily="34" charset="0"/>
                <a:ea typeface="Calibri" pitchFamily="34" charset="-122"/>
                <a:cs typeface="Calibri" pitchFamily="34" charset="-120"/>
              </a:rPr>
              <a:t>Design phase completed; final installation underway</a:t>
            </a:r>
            <a:endParaRPr lang="en-US" sz="1050" dirty="0"/>
          </a:p>
          <a:p>
            <a:pPr marL="177800" indent="-177800">
              <a:spcAft>
                <a:spcPts val="500"/>
              </a:spcAft>
              <a:buSzPct val="100000"/>
              <a:buChar char="•"/>
            </a:pPr>
            <a:r>
              <a:rPr lang="en-US" sz="1050" dirty="0">
                <a:solidFill>
                  <a:srgbClr val="26324A"/>
                </a:solidFill>
                <a:latin typeface="Calibri" pitchFamily="34" charset="0"/>
                <a:ea typeface="Calibri" pitchFamily="34" charset="-122"/>
                <a:cs typeface="Calibri" pitchFamily="34" charset="-120"/>
              </a:rPr>
              <a:t>Issued-for-Construction package, heat tracing, insulation and piping materials approved and ordered</a:t>
            </a:r>
            <a:endParaRPr lang="en-US" sz="1050" dirty="0"/>
          </a:p>
          <a:p>
            <a:pPr marL="177800" indent="-177800">
              <a:spcAft>
                <a:spcPts val="500"/>
              </a:spcAft>
              <a:buSzPct val="100000"/>
              <a:buChar char="•"/>
            </a:pPr>
            <a:r>
              <a:rPr lang="en-US" sz="1050" dirty="0">
                <a:solidFill>
                  <a:srgbClr val="26324A"/>
                </a:solidFill>
                <a:latin typeface="Calibri" pitchFamily="34" charset="0"/>
                <a:ea typeface="Calibri" pitchFamily="34" charset="-122"/>
                <a:cs typeface="Calibri" pitchFamily="34" charset="-120"/>
              </a:rPr>
              <a:t>Equipment skid datasheets approved and ordered</a:t>
            </a:r>
            <a:endParaRPr lang="en-US" sz="1050" dirty="0"/>
          </a:p>
          <a:p>
            <a:pPr marL="177800" indent="-177800">
              <a:spcAft>
                <a:spcPts val="500"/>
              </a:spcAft>
              <a:buSzPct val="100000"/>
              <a:buChar char="•"/>
            </a:pPr>
            <a:r>
              <a:rPr lang="en-US" sz="1050" dirty="0">
                <a:solidFill>
                  <a:srgbClr val="26324A"/>
                </a:solidFill>
                <a:latin typeface="Calibri" pitchFamily="34" charset="0"/>
                <a:ea typeface="Calibri" pitchFamily="34" charset="-122"/>
                <a:cs typeface="Calibri" pitchFamily="34" charset="-120"/>
              </a:rPr>
              <a:t>Equipment relocation completed (skids, piping, electrical, racks)</a:t>
            </a:r>
            <a:endParaRPr lang="en-US" sz="1050" dirty="0"/>
          </a:p>
          <a:p>
            <a:pPr marL="177800" indent="-177800">
              <a:spcAft>
                <a:spcPts val="500"/>
              </a:spcAft>
              <a:buSzPct val="100000"/>
              <a:buChar char="•"/>
            </a:pPr>
            <a:r>
              <a:rPr lang="en-US" sz="1050" dirty="0">
                <a:solidFill>
                  <a:srgbClr val="26324A"/>
                </a:solidFill>
                <a:latin typeface="Calibri" pitchFamily="34" charset="0"/>
                <a:ea typeface="Calibri" pitchFamily="34" charset="-122"/>
                <a:cs typeface="Calibri" pitchFamily="34" charset="-120"/>
              </a:rPr>
              <a:t>Automation input/output cards procured and issued</a:t>
            </a:r>
            <a:endParaRPr lang="en-US" sz="1050" dirty="0"/>
          </a:p>
          <a:p>
            <a:pPr marL="177800" indent="-177800">
              <a:spcAft>
                <a:spcPts val="500"/>
              </a:spcAft>
              <a:buSzPct val="100000"/>
              <a:buChar char="•"/>
            </a:pPr>
            <a:r>
              <a:rPr lang="en-US" sz="1050" dirty="0">
                <a:solidFill>
                  <a:srgbClr val="26324A"/>
                </a:solidFill>
                <a:latin typeface="Calibri" pitchFamily="34" charset="0"/>
                <a:ea typeface="Calibri" pitchFamily="34" charset="-122"/>
                <a:cs typeface="Calibri" pitchFamily="34" charset="-120"/>
              </a:rPr>
              <a:t>Long-lead electrical equipment allocated</a:t>
            </a:r>
            <a:endParaRPr lang="en-US" sz="1050" dirty="0"/>
          </a:p>
          <a:p>
            <a:pPr marL="177800" indent="-177800">
              <a:spcAft>
                <a:spcPts val="500"/>
              </a:spcAft>
              <a:buSzPct val="100000"/>
              <a:buChar char="•"/>
            </a:pPr>
            <a:r>
              <a:rPr lang="en-US" sz="1050" dirty="0">
                <a:solidFill>
                  <a:srgbClr val="26324A"/>
                </a:solidFill>
                <a:latin typeface="Calibri" pitchFamily="34" charset="0"/>
                <a:ea typeface="Calibri" pitchFamily="34" charset="-122"/>
                <a:cs typeface="Calibri" pitchFamily="34" charset="-120"/>
              </a:rPr>
              <a:t>External piping hydrotest completed; piping and cabling completed</a:t>
            </a:r>
            <a:endParaRPr lang="en-US" sz="1050" dirty="0"/>
          </a:p>
        </p:txBody>
      </p:sp>
      <p:sp>
        <p:nvSpPr>
          <p:cNvPr id="36" name="Text 28"/>
          <p:cNvSpPr/>
          <p:nvPr/>
        </p:nvSpPr>
        <p:spPr>
          <a:xfrm>
            <a:off x="7744968" y="3639312"/>
            <a:ext cx="3749040" cy="365760"/>
          </a:xfrm>
          <a:prstGeom prst="rect">
            <a:avLst/>
          </a:prstGeom>
          <a:noFill/>
          <a:ln/>
        </p:spPr>
        <p:txBody>
          <a:bodyPr wrap="square" lIns="0" tIns="0" rIns="0" bIns="0" rtlCol="0" anchor="ctr"/>
          <a:lstStyle/>
          <a:p>
            <a:pPr marL="0" indent="0">
              <a:buNone/>
            </a:pPr>
            <a:r>
              <a:rPr lang="en-US" sz="1400" b="1" dirty="0">
                <a:solidFill>
                  <a:srgbClr val="16235C"/>
                </a:solidFill>
                <a:latin typeface="Calibri" pitchFamily="34" charset="0"/>
                <a:ea typeface="Calibri" pitchFamily="34" charset="-122"/>
                <a:cs typeface="Calibri" pitchFamily="34" charset="-120"/>
              </a:rPr>
              <a:t>Next Milestones &amp; Plan</a:t>
            </a:r>
            <a:endParaRPr lang="en-US" sz="1400" dirty="0"/>
          </a:p>
        </p:txBody>
      </p:sp>
      <p:sp>
        <p:nvSpPr>
          <p:cNvPr id="37" name="Text 29"/>
          <p:cNvSpPr/>
          <p:nvPr/>
        </p:nvSpPr>
        <p:spPr>
          <a:xfrm>
            <a:off x="7744968" y="4059936"/>
            <a:ext cx="3794760" cy="2157984"/>
          </a:xfrm>
          <a:prstGeom prst="rect">
            <a:avLst/>
          </a:prstGeom>
          <a:noFill/>
          <a:ln/>
        </p:spPr>
        <p:txBody>
          <a:bodyPr wrap="square" rtlCol="0" anchor="t"/>
          <a:lstStyle/>
          <a:p>
            <a:pPr marL="177800" indent="-177800">
              <a:spcAft>
                <a:spcPts val="700"/>
              </a:spcAft>
              <a:buSzPct val="100000"/>
              <a:buChar char="•"/>
            </a:pPr>
            <a:r>
              <a:rPr lang="en-US" sz="1050" dirty="0">
                <a:solidFill>
                  <a:srgbClr val="26324A"/>
                </a:solidFill>
                <a:latin typeface="Calibri" pitchFamily="34" charset="0"/>
                <a:ea typeface="Calibri" pitchFamily="34" charset="-122"/>
                <a:cs typeface="Calibri" pitchFamily="34" charset="-120"/>
              </a:rPr>
              <a:t>Piping hydrotest in remaining areas by [date]</a:t>
            </a:r>
            <a:endParaRPr lang="en-US" sz="1050" dirty="0"/>
          </a:p>
          <a:p>
            <a:pPr marL="177800" indent="-177800">
              <a:spcAft>
                <a:spcPts val="700"/>
              </a:spcAft>
              <a:buSzPct val="100000"/>
              <a:buChar char="•"/>
            </a:pPr>
            <a:r>
              <a:rPr lang="en-US" sz="1050" dirty="0">
                <a:solidFill>
                  <a:srgbClr val="26324A"/>
                </a:solidFill>
                <a:latin typeface="Calibri" pitchFamily="34" charset="0"/>
                <a:ea typeface="Calibri" pitchFamily="34" charset="-122"/>
                <a:cs typeface="Calibri" pitchFamily="34" charset="-120"/>
              </a:rPr>
              <a:t>Remaining control valves installed by [date]</a:t>
            </a:r>
            <a:endParaRPr lang="en-US" sz="1050" dirty="0"/>
          </a:p>
          <a:p>
            <a:pPr marL="177800" indent="-177800">
              <a:spcAft>
                <a:spcPts val="700"/>
              </a:spcAft>
              <a:buSzPct val="100000"/>
              <a:buChar char="•"/>
            </a:pPr>
            <a:r>
              <a:rPr lang="en-US" sz="1050" dirty="0">
                <a:solidFill>
                  <a:srgbClr val="26324A"/>
                </a:solidFill>
                <a:latin typeface="Calibri" pitchFamily="34" charset="0"/>
                <a:ea typeface="Calibri" pitchFamily="34" charset="-122"/>
                <a:cs typeface="Calibri" pitchFamily="34" charset="-120"/>
              </a:rPr>
              <a:t>Factory Acceptance Tests: [status by package]</a:t>
            </a:r>
            <a:endParaRPr lang="en-US" sz="1050" dirty="0"/>
          </a:p>
          <a:p>
            <a:pPr marL="177800" indent="-177800">
              <a:spcAft>
                <a:spcPts val="700"/>
              </a:spcAft>
              <a:buSzPct val="100000"/>
              <a:buChar char="•"/>
            </a:pPr>
            <a:r>
              <a:rPr lang="en-US" sz="1050" dirty="0">
                <a:solidFill>
                  <a:srgbClr val="26324A"/>
                </a:solidFill>
                <a:latin typeface="Calibri" pitchFamily="34" charset="0"/>
                <a:ea typeface="Calibri" pitchFamily="34" charset="-122"/>
                <a:cs typeface="Calibri" pitchFamily="34" charset="-120"/>
              </a:rPr>
              <a:t>Equipment delivery: [status]</a:t>
            </a:r>
            <a:endParaRPr lang="en-US" sz="1050" dirty="0"/>
          </a:p>
          <a:p>
            <a:pPr marL="177800" indent="-177800">
              <a:spcAft>
                <a:spcPts val="700"/>
              </a:spcAft>
              <a:buSzPct val="100000"/>
              <a:buChar char="•"/>
            </a:pPr>
            <a:r>
              <a:rPr lang="en-US" sz="1050" dirty="0">
                <a:solidFill>
                  <a:srgbClr val="26324A"/>
                </a:solidFill>
                <a:latin typeface="Calibri" pitchFamily="34" charset="0"/>
                <a:ea typeface="Calibri" pitchFamily="34" charset="-122"/>
                <a:cs typeface="Calibri" pitchFamily="34" charset="-120"/>
              </a:rPr>
              <a:t>Materials delivery: [status]</a:t>
            </a:r>
            <a:endParaRPr lang="en-US" sz="10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4F6FB"/>
        </a:solidFill>
        <a:effectLst/>
      </p:bgPr>
    </p:bg>
    <p:spTree>
      <p:nvGrpSpPr>
        <p:cNvPr id="1" name=""/>
        <p:cNvGrpSpPr/>
        <p:nvPr/>
      </p:nvGrpSpPr>
      <p:grpSpPr>
        <a:xfrm>
          <a:off x="0" y="0"/>
          <a:ext cx="0" cy="0"/>
          <a:chOff x="0" y="0"/>
          <a:chExt cx="0" cy="0"/>
        </a:xfrm>
      </p:grpSpPr>
      <p:sp>
        <p:nvSpPr>
          <p:cNvPr id="2" name="Text 0"/>
          <p:cNvSpPr/>
          <p:nvPr/>
        </p:nvSpPr>
        <p:spPr>
          <a:xfrm>
            <a:off x="457200" y="274320"/>
            <a:ext cx="8686800" cy="457200"/>
          </a:xfrm>
          <a:prstGeom prst="rect">
            <a:avLst/>
          </a:prstGeom>
          <a:noFill/>
          <a:ln/>
        </p:spPr>
        <p:txBody>
          <a:bodyPr wrap="square" lIns="0" tIns="0" rIns="0" bIns="0" rtlCol="0" anchor="ctr"/>
          <a:lstStyle/>
          <a:p>
            <a:pPr marL="0" indent="0">
              <a:buNone/>
            </a:pPr>
            <a:r>
              <a:rPr lang="en-US" sz="2800" b="1" dirty="0">
                <a:solidFill>
                  <a:srgbClr val="16235C"/>
                </a:solidFill>
                <a:latin typeface="Calibri" pitchFamily="34" charset="0"/>
                <a:ea typeface="Calibri" pitchFamily="34" charset="-122"/>
                <a:cs typeface="Calibri" pitchFamily="34" charset="-120"/>
              </a:rPr>
              <a:t>Overall Status</a:t>
            </a:r>
            <a:endParaRPr lang="en-US" sz="2800" dirty="0"/>
          </a:p>
        </p:txBody>
      </p:sp>
      <p:sp>
        <p:nvSpPr>
          <p:cNvPr id="3" name="Text 1"/>
          <p:cNvSpPr/>
          <p:nvPr/>
        </p:nvSpPr>
        <p:spPr>
          <a:xfrm>
            <a:off x="457200" y="749808"/>
            <a:ext cx="8686800" cy="274320"/>
          </a:xfrm>
          <a:prstGeom prst="rect">
            <a:avLst/>
          </a:prstGeom>
          <a:noFill/>
          <a:ln/>
        </p:spPr>
        <p:txBody>
          <a:bodyPr wrap="square" lIns="0" tIns="0" rIns="0" bIns="0" rtlCol="0" anchor="ctr"/>
          <a:lstStyle/>
          <a:p>
            <a:pPr marL="0" indent="0">
              <a:buNone/>
            </a:pPr>
            <a:r>
              <a:rPr lang="en-US" sz="1200" dirty="0">
                <a:solidFill>
                  <a:srgbClr val="2563EB"/>
                </a:solidFill>
                <a:latin typeface="Calibri" pitchFamily="34" charset="0"/>
                <a:ea typeface="Calibri" pitchFamily="34" charset="-122"/>
                <a:cs typeface="Calibri" pitchFamily="34" charset="-120"/>
              </a:rPr>
              <a:t>Project health at a glance — Red, Amber, Green</a:t>
            </a:r>
            <a:endParaRPr lang="en-US" sz="1200" dirty="0"/>
          </a:p>
        </p:txBody>
      </p:sp>
      <p:sp>
        <p:nvSpPr>
          <p:cNvPr id="4" name="Text 2"/>
          <p:cNvSpPr/>
          <p:nvPr/>
        </p:nvSpPr>
        <p:spPr>
          <a:xfrm>
            <a:off x="4572000" y="384048"/>
            <a:ext cx="7159752" cy="274320"/>
          </a:xfrm>
          <a:prstGeom prst="rect">
            <a:avLst/>
          </a:prstGeom>
          <a:noFill/>
          <a:ln/>
        </p:spPr>
        <p:txBody>
          <a:bodyPr wrap="square" lIns="0" tIns="0" rIns="0" bIns="0" rtlCol="0" anchor="ctr"/>
          <a:lstStyle/>
          <a:p>
            <a:pPr marL="0" indent="0" algn="r">
              <a:buNone/>
            </a:pPr>
            <a:r>
              <a:rPr lang="en-US" sz="1050" dirty="0">
                <a:solidFill>
                  <a:srgbClr val="8A93A6"/>
                </a:solidFill>
                <a:latin typeface="Calibri" pitchFamily="34" charset="0"/>
                <a:ea typeface="Calibri" pitchFamily="34" charset="-122"/>
                <a:cs typeface="Calibri" pitchFamily="34" charset="-120"/>
              </a:rPr>
              <a:t>Project: </a:t>
            </a:r>
            <a:r>
              <a:rPr lang="en-US" sz="1050" b="1" dirty="0">
                <a:solidFill>
                  <a:srgbClr val="5A6072"/>
                </a:solidFill>
                <a:latin typeface="Calibri" pitchFamily="34" charset="0"/>
                <a:ea typeface="Calibri" pitchFamily="34" charset="-122"/>
                <a:cs typeface="Calibri" pitchFamily="34" charset="-120"/>
              </a:rPr>
              <a:t>[Name]</a:t>
            </a:r>
            <a:r>
              <a:rPr lang="en-US" sz="1050" dirty="0">
                <a:solidFill>
                  <a:srgbClr val="8A93A6"/>
                </a:solidFill>
                <a:latin typeface="Calibri" pitchFamily="34" charset="0"/>
                <a:ea typeface="Calibri" pitchFamily="34" charset="-122"/>
                <a:cs typeface="Calibri" pitchFamily="34" charset="-120"/>
              </a:rPr>
              <a:t>    Report No. </a:t>
            </a:r>
            <a:r>
              <a:rPr lang="en-US" sz="1050" b="1" dirty="0">
                <a:solidFill>
                  <a:srgbClr val="5A6072"/>
                </a:solidFill>
                <a:latin typeface="Calibri" pitchFamily="34" charset="0"/>
                <a:ea typeface="Calibri" pitchFamily="34" charset="-122"/>
                <a:cs typeface="Calibri" pitchFamily="34" charset="-120"/>
              </a:rPr>
              <a:t>[ ]</a:t>
            </a:r>
            <a:r>
              <a:rPr lang="en-US" sz="1050" dirty="0">
                <a:solidFill>
                  <a:srgbClr val="8A93A6"/>
                </a:solidFill>
                <a:latin typeface="Calibri" pitchFamily="34" charset="0"/>
                <a:ea typeface="Calibri" pitchFamily="34" charset="-122"/>
                <a:cs typeface="Calibri" pitchFamily="34" charset="-120"/>
              </a:rPr>
              <a:t>    Period: </a:t>
            </a:r>
            <a:r>
              <a:rPr lang="en-US" sz="1050" b="1" dirty="0">
                <a:solidFill>
                  <a:srgbClr val="5A6072"/>
                </a:solidFill>
                <a:latin typeface="Calibri" pitchFamily="34" charset="0"/>
                <a:ea typeface="Calibri" pitchFamily="34" charset="-122"/>
                <a:cs typeface="Calibri" pitchFamily="34" charset="-120"/>
              </a:rPr>
              <a:t>[From – To]</a:t>
            </a:r>
            <a:endParaRPr lang="en-US" sz="1050" dirty="0"/>
          </a:p>
        </p:txBody>
      </p:sp>
      <p:sp>
        <p:nvSpPr>
          <p:cNvPr id="6" name="Text 3"/>
          <p:cNvSpPr/>
          <p:nvPr/>
        </p:nvSpPr>
        <p:spPr>
          <a:xfrm>
            <a:off x="457200" y="6437376"/>
            <a:ext cx="5486400" cy="246888"/>
          </a:xfrm>
          <a:prstGeom prst="rect">
            <a:avLst/>
          </a:prstGeom>
          <a:noFill/>
          <a:ln/>
        </p:spPr>
        <p:txBody>
          <a:bodyPr wrap="square" lIns="0" tIns="0" rIns="0" bIns="0" rtlCol="0" anchor="ctr"/>
          <a:lstStyle/>
          <a:p>
            <a:pPr marL="0" indent="0">
              <a:buNone/>
            </a:pPr>
            <a:r>
              <a:rPr lang="en-US" sz="900" dirty="0">
                <a:solidFill>
                  <a:srgbClr val="8A93A6"/>
                </a:solidFill>
                <a:latin typeface="Calibri" pitchFamily="34" charset="0"/>
                <a:ea typeface="Calibri" pitchFamily="34" charset="-122"/>
                <a:cs typeface="Calibri" pitchFamily="34" charset="-120"/>
              </a:rPr>
              <a:t>Weekly Project Status Report</a:t>
            </a:r>
            <a:endParaRPr lang="en-US" sz="900" dirty="0"/>
          </a:p>
        </p:txBody>
      </p:sp>
      <p:sp>
        <p:nvSpPr>
          <p:cNvPr id="7" name="Shape 4"/>
          <p:cNvSpPr/>
          <p:nvPr/>
        </p:nvSpPr>
        <p:spPr>
          <a:xfrm>
            <a:off x="457200" y="1417320"/>
            <a:ext cx="3575304" cy="1417320"/>
          </a:xfrm>
          <a:prstGeom prst="roundRect">
            <a:avLst>
              <a:gd name="adj" fmla="val 5806"/>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8" name="Text 5"/>
          <p:cNvSpPr/>
          <p:nvPr/>
        </p:nvSpPr>
        <p:spPr>
          <a:xfrm>
            <a:off x="685800" y="1581912"/>
            <a:ext cx="3118104" cy="411480"/>
          </a:xfrm>
          <a:prstGeom prst="rect">
            <a:avLst/>
          </a:prstGeom>
          <a:noFill/>
          <a:ln/>
        </p:spPr>
        <p:txBody>
          <a:bodyPr wrap="square" lIns="0" tIns="0" rIns="0" bIns="0" rtlCol="0" anchor="ctr"/>
          <a:lstStyle/>
          <a:p>
            <a:pPr marL="0" indent="0">
              <a:buNone/>
            </a:pPr>
            <a:r>
              <a:rPr lang="en-US" sz="1350" b="1" dirty="0">
                <a:solidFill>
                  <a:srgbClr val="16235C"/>
                </a:solidFill>
                <a:latin typeface="Calibri" pitchFamily="34" charset="0"/>
                <a:ea typeface="Calibri" pitchFamily="34" charset="-122"/>
                <a:cs typeface="Calibri" pitchFamily="34" charset="-120"/>
              </a:rPr>
              <a:t>Scope</a:t>
            </a:r>
            <a:endParaRPr lang="en-US" sz="1350" dirty="0"/>
          </a:p>
        </p:txBody>
      </p:sp>
      <p:sp>
        <p:nvSpPr>
          <p:cNvPr id="9" name="Shape 6"/>
          <p:cNvSpPr/>
          <p:nvPr/>
        </p:nvSpPr>
        <p:spPr>
          <a:xfrm>
            <a:off x="685800" y="2020824"/>
            <a:ext cx="1371600" cy="365760"/>
          </a:xfrm>
          <a:prstGeom prst="roundRect">
            <a:avLst>
              <a:gd name="adj" fmla="val 50000"/>
            </a:avLst>
          </a:prstGeom>
          <a:solidFill>
            <a:srgbClr val="2E7D32"/>
          </a:solidFill>
          <a:ln/>
        </p:spPr>
        <p:txBody>
          <a:bodyPr/>
          <a:lstStyle/>
          <a:p>
            <a:endParaRPr lang="en-CA"/>
          </a:p>
        </p:txBody>
      </p:sp>
      <p:sp>
        <p:nvSpPr>
          <p:cNvPr id="10" name="Text 7"/>
          <p:cNvSpPr/>
          <p:nvPr/>
        </p:nvSpPr>
        <p:spPr>
          <a:xfrm>
            <a:off x="685800" y="2020824"/>
            <a:ext cx="1371600" cy="365760"/>
          </a:xfrm>
          <a:prstGeom prst="rect">
            <a:avLst/>
          </a:prstGeom>
          <a:noFill/>
          <a:ln/>
        </p:spPr>
        <p:txBody>
          <a:bodyPr wrap="square" lIns="0" tIns="0" rIns="0" bIns="0" rtlCol="0" anchor="ctr"/>
          <a:lstStyle/>
          <a:p>
            <a:pPr marL="0" indent="0" algn="ctr">
              <a:buNone/>
            </a:pPr>
            <a:r>
              <a:rPr lang="en-US" sz="1100" b="1" dirty="0">
                <a:solidFill>
                  <a:srgbClr val="FFFFFF"/>
                </a:solidFill>
                <a:latin typeface="Calibri" pitchFamily="34" charset="0"/>
                <a:ea typeface="Calibri" pitchFamily="34" charset="-122"/>
                <a:cs typeface="Calibri" pitchFamily="34" charset="-120"/>
              </a:rPr>
              <a:t>On Track</a:t>
            </a:r>
            <a:endParaRPr lang="en-US" sz="1100" dirty="0"/>
          </a:p>
        </p:txBody>
      </p:sp>
      <p:sp>
        <p:nvSpPr>
          <p:cNvPr id="11" name="Text 8"/>
          <p:cNvSpPr/>
          <p:nvPr/>
        </p:nvSpPr>
        <p:spPr>
          <a:xfrm>
            <a:off x="685800" y="2441448"/>
            <a:ext cx="3118104" cy="320040"/>
          </a:xfrm>
          <a:prstGeom prst="rect">
            <a:avLst/>
          </a:prstGeom>
          <a:noFill/>
          <a:ln/>
        </p:spPr>
        <p:txBody>
          <a:bodyPr wrap="square" lIns="0" tIns="0" rIns="0" bIns="0" rtlCol="0" anchor="ctr"/>
          <a:lstStyle/>
          <a:p>
            <a:pPr marL="0" indent="0">
              <a:buNone/>
            </a:pPr>
            <a:r>
              <a:rPr lang="en-US" sz="950" i="1" dirty="0">
                <a:solidFill>
                  <a:srgbClr val="8A93A6"/>
                </a:solidFill>
                <a:latin typeface="Calibri" pitchFamily="34" charset="0"/>
                <a:ea typeface="Calibri" pitchFamily="34" charset="-122"/>
                <a:cs typeface="Calibri" pitchFamily="34" charset="-120"/>
              </a:rPr>
              <a:t>[Brief comment]</a:t>
            </a:r>
            <a:endParaRPr lang="en-US" sz="950" dirty="0"/>
          </a:p>
        </p:txBody>
      </p:sp>
      <p:sp>
        <p:nvSpPr>
          <p:cNvPr id="12" name="Shape 9"/>
          <p:cNvSpPr/>
          <p:nvPr/>
        </p:nvSpPr>
        <p:spPr>
          <a:xfrm>
            <a:off x="4306824" y="1417320"/>
            <a:ext cx="3575304" cy="1417320"/>
          </a:xfrm>
          <a:prstGeom prst="roundRect">
            <a:avLst>
              <a:gd name="adj" fmla="val 5806"/>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13" name="Text 10"/>
          <p:cNvSpPr/>
          <p:nvPr/>
        </p:nvSpPr>
        <p:spPr>
          <a:xfrm>
            <a:off x="4535424" y="1581912"/>
            <a:ext cx="3118104" cy="411480"/>
          </a:xfrm>
          <a:prstGeom prst="rect">
            <a:avLst/>
          </a:prstGeom>
          <a:noFill/>
          <a:ln/>
        </p:spPr>
        <p:txBody>
          <a:bodyPr wrap="square" lIns="0" tIns="0" rIns="0" bIns="0" rtlCol="0" anchor="ctr"/>
          <a:lstStyle/>
          <a:p>
            <a:pPr marL="0" indent="0">
              <a:buNone/>
            </a:pPr>
            <a:r>
              <a:rPr lang="en-US" sz="1350" b="1" dirty="0">
                <a:solidFill>
                  <a:srgbClr val="16235C"/>
                </a:solidFill>
                <a:latin typeface="Calibri" pitchFamily="34" charset="0"/>
                <a:ea typeface="Calibri" pitchFamily="34" charset="-122"/>
                <a:cs typeface="Calibri" pitchFamily="34" charset="-120"/>
              </a:rPr>
              <a:t>Schedule</a:t>
            </a:r>
            <a:endParaRPr lang="en-US" sz="1350" dirty="0"/>
          </a:p>
        </p:txBody>
      </p:sp>
      <p:sp>
        <p:nvSpPr>
          <p:cNvPr id="14" name="Shape 11"/>
          <p:cNvSpPr/>
          <p:nvPr/>
        </p:nvSpPr>
        <p:spPr>
          <a:xfrm>
            <a:off x="4535424" y="2020824"/>
            <a:ext cx="1371600" cy="365760"/>
          </a:xfrm>
          <a:prstGeom prst="roundRect">
            <a:avLst>
              <a:gd name="adj" fmla="val 50000"/>
            </a:avLst>
          </a:prstGeom>
          <a:solidFill>
            <a:srgbClr val="2E7D32"/>
          </a:solidFill>
          <a:ln/>
        </p:spPr>
        <p:txBody>
          <a:bodyPr/>
          <a:lstStyle/>
          <a:p>
            <a:endParaRPr lang="en-CA"/>
          </a:p>
        </p:txBody>
      </p:sp>
      <p:sp>
        <p:nvSpPr>
          <p:cNvPr id="15" name="Text 12"/>
          <p:cNvSpPr/>
          <p:nvPr/>
        </p:nvSpPr>
        <p:spPr>
          <a:xfrm>
            <a:off x="4535424" y="2020824"/>
            <a:ext cx="1371600" cy="365760"/>
          </a:xfrm>
          <a:prstGeom prst="rect">
            <a:avLst/>
          </a:prstGeom>
          <a:noFill/>
          <a:ln/>
        </p:spPr>
        <p:txBody>
          <a:bodyPr wrap="square" lIns="0" tIns="0" rIns="0" bIns="0" rtlCol="0" anchor="ctr"/>
          <a:lstStyle/>
          <a:p>
            <a:pPr marL="0" indent="0" algn="ctr">
              <a:buNone/>
            </a:pPr>
            <a:r>
              <a:rPr lang="en-US" sz="1100" b="1" dirty="0">
                <a:solidFill>
                  <a:srgbClr val="FFFFFF"/>
                </a:solidFill>
                <a:latin typeface="Calibri" pitchFamily="34" charset="0"/>
                <a:ea typeface="Calibri" pitchFamily="34" charset="-122"/>
                <a:cs typeface="Calibri" pitchFamily="34" charset="-120"/>
              </a:rPr>
              <a:t>On Track</a:t>
            </a:r>
            <a:endParaRPr lang="en-US" sz="1100" dirty="0"/>
          </a:p>
        </p:txBody>
      </p:sp>
      <p:sp>
        <p:nvSpPr>
          <p:cNvPr id="16" name="Text 13"/>
          <p:cNvSpPr/>
          <p:nvPr/>
        </p:nvSpPr>
        <p:spPr>
          <a:xfrm>
            <a:off x="4535424" y="2441448"/>
            <a:ext cx="3118104" cy="320040"/>
          </a:xfrm>
          <a:prstGeom prst="rect">
            <a:avLst/>
          </a:prstGeom>
          <a:noFill/>
          <a:ln/>
        </p:spPr>
        <p:txBody>
          <a:bodyPr wrap="square" lIns="0" tIns="0" rIns="0" bIns="0" rtlCol="0" anchor="ctr"/>
          <a:lstStyle/>
          <a:p>
            <a:pPr marL="0" indent="0">
              <a:buNone/>
            </a:pPr>
            <a:r>
              <a:rPr lang="en-US" sz="950" i="1" dirty="0">
                <a:solidFill>
                  <a:srgbClr val="8A93A6"/>
                </a:solidFill>
                <a:latin typeface="Calibri" pitchFamily="34" charset="0"/>
                <a:ea typeface="Calibri" pitchFamily="34" charset="-122"/>
                <a:cs typeface="Calibri" pitchFamily="34" charset="-120"/>
              </a:rPr>
              <a:t>[Brief comment]</a:t>
            </a:r>
            <a:endParaRPr lang="en-US" sz="950" dirty="0"/>
          </a:p>
        </p:txBody>
      </p:sp>
      <p:sp>
        <p:nvSpPr>
          <p:cNvPr id="17" name="Shape 14"/>
          <p:cNvSpPr/>
          <p:nvPr/>
        </p:nvSpPr>
        <p:spPr>
          <a:xfrm>
            <a:off x="8156448" y="1417320"/>
            <a:ext cx="3575304" cy="1417320"/>
          </a:xfrm>
          <a:prstGeom prst="roundRect">
            <a:avLst>
              <a:gd name="adj" fmla="val 5806"/>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18" name="Text 15"/>
          <p:cNvSpPr/>
          <p:nvPr/>
        </p:nvSpPr>
        <p:spPr>
          <a:xfrm>
            <a:off x="8385048" y="1581912"/>
            <a:ext cx="3118104" cy="411480"/>
          </a:xfrm>
          <a:prstGeom prst="rect">
            <a:avLst/>
          </a:prstGeom>
          <a:noFill/>
          <a:ln/>
        </p:spPr>
        <p:txBody>
          <a:bodyPr wrap="square" lIns="0" tIns="0" rIns="0" bIns="0" rtlCol="0" anchor="ctr"/>
          <a:lstStyle/>
          <a:p>
            <a:pPr marL="0" indent="0">
              <a:buNone/>
            </a:pPr>
            <a:r>
              <a:rPr lang="en-US" sz="1350" b="1" dirty="0">
                <a:solidFill>
                  <a:srgbClr val="16235C"/>
                </a:solidFill>
                <a:latin typeface="Calibri" pitchFamily="34" charset="0"/>
                <a:ea typeface="Calibri" pitchFamily="34" charset="-122"/>
                <a:cs typeface="Calibri" pitchFamily="34" charset="-120"/>
              </a:rPr>
              <a:t>Cost / Budget</a:t>
            </a:r>
            <a:endParaRPr lang="en-US" sz="1350" dirty="0"/>
          </a:p>
        </p:txBody>
      </p:sp>
      <p:sp>
        <p:nvSpPr>
          <p:cNvPr id="19" name="Shape 16"/>
          <p:cNvSpPr/>
          <p:nvPr/>
        </p:nvSpPr>
        <p:spPr>
          <a:xfrm>
            <a:off x="8385048" y="2020824"/>
            <a:ext cx="1371600" cy="365760"/>
          </a:xfrm>
          <a:prstGeom prst="roundRect">
            <a:avLst>
              <a:gd name="adj" fmla="val 50000"/>
            </a:avLst>
          </a:prstGeom>
          <a:solidFill>
            <a:srgbClr val="2E7D32"/>
          </a:solidFill>
          <a:ln/>
        </p:spPr>
        <p:txBody>
          <a:bodyPr/>
          <a:lstStyle/>
          <a:p>
            <a:endParaRPr lang="en-CA"/>
          </a:p>
        </p:txBody>
      </p:sp>
      <p:sp>
        <p:nvSpPr>
          <p:cNvPr id="20" name="Text 17"/>
          <p:cNvSpPr/>
          <p:nvPr/>
        </p:nvSpPr>
        <p:spPr>
          <a:xfrm>
            <a:off x="8385048" y="2020824"/>
            <a:ext cx="1371600" cy="365760"/>
          </a:xfrm>
          <a:prstGeom prst="rect">
            <a:avLst/>
          </a:prstGeom>
          <a:noFill/>
          <a:ln/>
        </p:spPr>
        <p:txBody>
          <a:bodyPr wrap="square" lIns="0" tIns="0" rIns="0" bIns="0" rtlCol="0" anchor="ctr"/>
          <a:lstStyle/>
          <a:p>
            <a:pPr marL="0" indent="0" algn="ctr">
              <a:buNone/>
            </a:pPr>
            <a:r>
              <a:rPr lang="en-US" sz="1100" b="1" dirty="0">
                <a:solidFill>
                  <a:srgbClr val="FFFFFF"/>
                </a:solidFill>
                <a:latin typeface="Calibri" pitchFamily="34" charset="0"/>
                <a:ea typeface="Calibri" pitchFamily="34" charset="-122"/>
                <a:cs typeface="Calibri" pitchFamily="34" charset="-120"/>
              </a:rPr>
              <a:t>On Track</a:t>
            </a:r>
            <a:endParaRPr lang="en-US" sz="1100" dirty="0"/>
          </a:p>
        </p:txBody>
      </p:sp>
      <p:sp>
        <p:nvSpPr>
          <p:cNvPr id="21" name="Text 18"/>
          <p:cNvSpPr/>
          <p:nvPr/>
        </p:nvSpPr>
        <p:spPr>
          <a:xfrm>
            <a:off x="8385048" y="2441448"/>
            <a:ext cx="3118104" cy="320040"/>
          </a:xfrm>
          <a:prstGeom prst="rect">
            <a:avLst/>
          </a:prstGeom>
          <a:noFill/>
          <a:ln/>
        </p:spPr>
        <p:txBody>
          <a:bodyPr wrap="square" lIns="0" tIns="0" rIns="0" bIns="0" rtlCol="0" anchor="ctr"/>
          <a:lstStyle/>
          <a:p>
            <a:pPr marL="0" indent="0">
              <a:buNone/>
            </a:pPr>
            <a:r>
              <a:rPr lang="en-US" sz="950" i="1" dirty="0">
                <a:solidFill>
                  <a:srgbClr val="8A93A6"/>
                </a:solidFill>
                <a:latin typeface="Calibri" pitchFamily="34" charset="0"/>
                <a:ea typeface="Calibri" pitchFamily="34" charset="-122"/>
                <a:cs typeface="Calibri" pitchFamily="34" charset="-120"/>
              </a:rPr>
              <a:t>[Brief comment]</a:t>
            </a:r>
            <a:endParaRPr lang="en-US" sz="950" dirty="0"/>
          </a:p>
        </p:txBody>
      </p:sp>
      <p:sp>
        <p:nvSpPr>
          <p:cNvPr id="22" name="Shape 19"/>
          <p:cNvSpPr/>
          <p:nvPr/>
        </p:nvSpPr>
        <p:spPr>
          <a:xfrm>
            <a:off x="457200" y="3090672"/>
            <a:ext cx="3575304" cy="1417320"/>
          </a:xfrm>
          <a:prstGeom prst="roundRect">
            <a:avLst>
              <a:gd name="adj" fmla="val 5806"/>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23" name="Text 20"/>
          <p:cNvSpPr/>
          <p:nvPr/>
        </p:nvSpPr>
        <p:spPr>
          <a:xfrm>
            <a:off x="685800" y="3255264"/>
            <a:ext cx="3118104" cy="411480"/>
          </a:xfrm>
          <a:prstGeom prst="rect">
            <a:avLst/>
          </a:prstGeom>
          <a:noFill/>
          <a:ln/>
        </p:spPr>
        <p:txBody>
          <a:bodyPr wrap="square" lIns="0" tIns="0" rIns="0" bIns="0" rtlCol="0" anchor="ctr"/>
          <a:lstStyle/>
          <a:p>
            <a:pPr marL="0" indent="0">
              <a:buNone/>
            </a:pPr>
            <a:r>
              <a:rPr lang="en-US" sz="1350" b="1" dirty="0">
                <a:solidFill>
                  <a:srgbClr val="16235C"/>
                </a:solidFill>
                <a:latin typeface="Calibri" pitchFamily="34" charset="0"/>
                <a:ea typeface="Calibri" pitchFamily="34" charset="-122"/>
                <a:cs typeface="Calibri" pitchFamily="34" charset="-120"/>
              </a:rPr>
              <a:t>Health, Safety &amp; Environment</a:t>
            </a:r>
            <a:endParaRPr lang="en-US" sz="1350" dirty="0"/>
          </a:p>
        </p:txBody>
      </p:sp>
      <p:sp>
        <p:nvSpPr>
          <p:cNvPr id="24" name="Shape 21"/>
          <p:cNvSpPr/>
          <p:nvPr/>
        </p:nvSpPr>
        <p:spPr>
          <a:xfrm>
            <a:off x="685800" y="3694176"/>
            <a:ext cx="1371600" cy="365760"/>
          </a:xfrm>
          <a:prstGeom prst="roundRect">
            <a:avLst>
              <a:gd name="adj" fmla="val 50000"/>
            </a:avLst>
          </a:prstGeom>
          <a:solidFill>
            <a:srgbClr val="2E7D32"/>
          </a:solidFill>
          <a:ln/>
        </p:spPr>
        <p:txBody>
          <a:bodyPr/>
          <a:lstStyle/>
          <a:p>
            <a:endParaRPr lang="en-CA"/>
          </a:p>
        </p:txBody>
      </p:sp>
      <p:sp>
        <p:nvSpPr>
          <p:cNvPr id="25" name="Text 22"/>
          <p:cNvSpPr/>
          <p:nvPr/>
        </p:nvSpPr>
        <p:spPr>
          <a:xfrm>
            <a:off x="685800" y="3694176"/>
            <a:ext cx="1371600" cy="365760"/>
          </a:xfrm>
          <a:prstGeom prst="rect">
            <a:avLst/>
          </a:prstGeom>
          <a:noFill/>
          <a:ln/>
        </p:spPr>
        <p:txBody>
          <a:bodyPr wrap="square" lIns="0" tIns="0" rIns="0" bIns="0" rtlCol="0" anchor="ctr"/>
          <a:lstStyle/>
          <a:p>
            <a:pPr marL="0" indent="0" algn="ctr">
              <a:buNone/>
            </a:pPr>
            <a:r>
              <a:rPr lang="en-US" sz="1100" b="1" dirty="0">
                <a:solidFill>
                  <a:srgbClr val="FFFFFF"/>
                </a:solidFill>
                <a:latin typeface="Calibri" pitchFamily="34" charset="0"/>
                <a:ea typeface="Calibri" pitchFamily="34" charset="-122"/>
                <a:cs typeface="Calibri" pitchFamily="34" charset="-120"/>
              </a:rPr>
              <a:t>On Track</a:t>
            </a:r>
            <a:endParaRPr lang="en-US" sz="1100" dirty="0"/>
          </a:p>
        </p:txBody>
      </p:sp>
      <p:sp>
        <p:nvSpPr>
          <p:cNvPr id="26" name="Text 23"/>
          <p:cNvSpPr/>
          <p:nvPr/>
        </p:nvSpPr>
        <p:spPr>
          <a:xfrm>
            <a:off x="685800" y="4114800"/>
            <a:ext cx="3118104" cy="320040"/>
          </a:xfrm>
          <a:prstGeom prst="rect">
            <a:avLst/>
          </a:prstGeom>
          <a:noFill/>
          <a:ln/>
        </p:spPr>
        <p:txBody>
          <a:bodyPr wrap="square" lIns="0" tIns="0" rIns="0" bIns="0" rtlCol="0" anchor="ctr"/>
          <a:lstStyle/>
          <a:p>
            <a:pPr marL="0" indent="0">
              <a:buNone/>
            </a:pPr>
            <a:r>
              <a:rPr lang="en-US" sz="950" i="1" dirty="0">
                <a:solidFill>
                  <a:srgbClr val="8A93A6"/>
                </a:solidFill>
                <a:latin typeface="Calibri" pitchFamily="34" charset="0"/>
                <a:ea typeface="Calibri" pitchFamily="34" charset="-122"/>
                <a:cs typeface="Calibri" pitchFamily="34" charset="-120"/>
              </a:rPr>
              <a:t>[Brief comment]</a:t>
            </a:r>
            <a:endParaRPr lang="en-US" sz="950" dirty="0"/>
          </a:p>
        </p:txBody>
      </p:sp>
      <p:sp>
        <p:nvSpPr>
          <p:cNvPr id="27" name="Shape 24"/>
          <p:cNvSpPr/>
          <p:nvPr/>
        </p:nvSpPr>
        <p:spPr>
          <a:xfrm>
            <a:off x="4306824" y="3090672"/>
            <a:ext cx="3575304" cy="1417320"/>
          </a:xfrm>
          <a:prstGeom prst="roundRect">
            <a:avLst>
              <a:gd name="adj" fmla="val 5806"/>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28" name="Text 25"/>
          <p:cNvSpPr/>
          <p:nvPr/>
        </p:nvSpPr>
        <p:spPr>
          <a:xfrm>
            <a:off x="4535424" y="3255264"/>
            <a:ext cx="3118104" cy="411480"/>
          </a:xfrm>
          <a:prstGeom prst="rect">
            <a:avLst/>
          </a:prstGeom>
          <a:noFill/>
          <a:ln/>
        </p:spPr>
        <p:txBody>
          <a:bodyPr wrap="square" lIns="0" tIns="0" rIns="0" bIns="0" rtlCol="0" anchor="ctr"/>
          <a:lstStyle/>
          <a:p>
            <a:pPr marL="0" indent="0">
              <a:buNone/>
            </a:pPr>
            <a:r>
              <a:rPr lang="en-US" sz="1350" b="1" dirty="0">
                <a:solidFill>
                  <a:srgbClr val="16235C"/>
                </a:solidFill>
                <a:latin typeface="Calibri" pitchFamily="34" charset="0"/>
                <a:ea typeface="Calibri" pitchFamily="34" charset="-122"/>
                <a:cs typeface="Calibri" pitchFamily="34" charset="-120"/>
              </a:rPr>
              <a:t>Quality</a:t>
            </a:r>
            <a:endParaRPr lang="en-US" sz="1350" dirty="0"/>
          </a:p>
        </p:txBody>
      </p:sp>
      <p:sp>
        <p:nvSpPr>
          <p:cNvPr id="29" name="Shape 26"/>
          <p:cNvSpPr/>
          <p:nvPr/>
        </p:nvSpPr>
        <p:spPr>
          <a:xfrm>
            <a:off x="4535424" y="3694176"/>
            <a:ext cx="1371600" cy="365760"/>
          </a:xfrm>
          <a:prstGeom prst="roundRect">
            <a:avLst>
              <a:gd name="adj" fmla="val 50000"/>
            </a:avLst>
          </a:prstGeom>
          <a:solidFill>
            <a:srgbClr val="2E7D32"/>
          </a:solidFill>
          <a:ln/>
        </p:spPr>
        <p:txBody>
          <a:bodyPr/>
          <a:lstStyle/>
          <a:p>
            <a:endParaRPr lang="en-CA"/>
          </a:p>
        </p:txBody>
      </p:sp>
      <p:sp>
        <p:nvSpPr>
          <p:cNvPr id="30" name="Text 27"/>
          <p:cNvSpPr/>
          <p:nvPr/>
        </p:nvSpPr>
        <p:spPr>
          <a:xfrm>
            <a:off x="4535424" y="3694176"/>
            <a:ext cx="1371600" cy="365760"/>
          </a:xfrm>
          <a:prstGeom prst="rect">
            <a:avLst/>
          </a:prstGeom>
          <a:noFill/>
          <a:ln/>
        </p:spPr>
        <p:txBody>
          <a:bodyPr wrap="square" lIns="0" tIns="0" rIns="0" bIns="0" rtlCol="0" anchor="ctr"/>
          <a:lstStyle/>
          <a:p>
            <a:pPr marL="0" indent="0" algn="ctr">
              <a:buNone/>
            </a:pPr>
            <a:r>
              <a:rPr lang="en-US" sz="1100" b="1" dirty="0">
                <a:solidFill>
                  <a:srgbClr val="FFFFFF"/>
                </a:solidFill>
                <a:latin typeface="Calibri" pitchFamily="34" charset="0"/>
                <a:ea typeface="Calibri" pitchFamily="34" charset="-122"/>
                <a:cs typeface="Calibri" pitchFamily="34" charset="-120"/>
              </a:rPr>
              <a:t>On Track</a:t>
            </a:r>
            <a:endParaRPr lang="en-US" sz="1100" dirty="0"/>
          </a:p>
        </p:txBody>
      </p:sp>
      <p:sp>
        <p:nvSpPr>
          <p:cNvPr id="31" name="Text 28"/>
          <p:cNvSpPr/>
          <p:nvPr/>
        </p:nvSpPr>
        <p:spPr>
          <a:xfrm>
            <a:off x="4535424" y="4114800"/>
            <a:ext cx="3118104" cy="320040"/>
          </a:xfrm>
          <a:prstGeom prst="rect">
            <a:avLst/>
          </a:prstGeom>
          <a:noFill/>
          <a:ln/>
        </p:spPr>
        <p:txBody>
          <a:bodyPr wrap="square" lIns="0" tIns="0" rIns="0" bIns="0" rtlCol="0" anchor="ctr"/>
          <a:lstStyle/>
          <a:p>
            <a:pPr marL="0" indent="0">
              <a:buNone/>
            </a:pPr>
            <a:r>
              <a:rPr lang="en-US" sz="950" i="1" dirty="0">
                <a:solidFill>
                  <a:srgbClr val="8A93A6"/>
                </a:solidFill>
                <a:latin typeface="Calibri" pitchFamily="34" charset="0"/>
                <a:ea typeface="Calibri" pitchFamily="34" charset="-122"/>
                <a:cs typeface="Calibri" pitchFamily="34" charset="-120"/>
              </a:rPr>
              <a:t>[Brief comment]</a:t>
            </a:r>
            <a:endParaRPr lang="en-US" sz="950" dirty="0"/>
          </a:p>
        </p:txBody>
      </p:sp>
      <p:sp>
        <p:nvSpPr>
          <p:cNvPr id="32" name="Shape 29"/>
          <p:cNvSpPr/>
          <p:nvPr/>
        </p:nvSpPr>
        <p:spPr>
          <a:xfrm>
            <a:off x="8156448" y="3090672"/>
            <a:ext cx="3575304" cy="1417320"/>
          </a:xfrm>
          <a:prstGeom prst="roundRect">
            <a:avLst>
              <a:gd name="adj" fmla="val 5806"/>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33" name="Text 30"/>
          <p:cNvSpPr/>
          <p:nvPr/>
        </p:nvSpPr>
        <p:spPr>
          <a:xfrm>
            <a:off x="8385048" y="3255264"/>
            <a:ext cx="3118104" cy="411480"/>
          </a:xfrm>
          <a:prstGeom prst="rect">
            <a:avLst/>
          </a:prstGeom>
          <a:noFill/>
          <a:ln/>
        </p:spPr>
        <p:txBody>
          <a:bodyPr wrap="square" lIns="0" tIns="0" rIns="0" bIns="0" rtlCol="0" anchor="ctr"/>
          <a:lstStyle/>
          <a:p>
            <a:pPr marL="0" indent="0">
              <a:buNone/>
            </a:pPr>
            <a:r>
              <a:rPr lang="en-US" sz="1350" b="1" dirty="0">
                <a:solidFill>
                  <a:srgbClr val="16235C"/>
                </a:solidFill>
                <a:latin typeface="Calibri" pitchFamily="34" charset="0"/>
                <a:ea typeface="Calibri" pitchFamily="34" charset="-122"/>
                <a:cs typeface="Calibri" pitchFamily="34" charset="-120"/>
              </a:rPr>
              <a:t>Risk</a:t>
            </a:r>
            <a:endParaRPr lang="en-US" sz="1350" dirty="0"/>
          </a:p>
        </p:txBody>
      </p:sp>
      <p:sp>
        <p:nvSpPr>
          <p:cNvPr id="34" name="Shape 31"/>
          <p:cNvSpPr/>
          <p:nvPr/>
        </p:nvSpPr>
        <p:spPr>
          <a:xfrm>
            <a:off x="8385048" y="3694176"/>
            <a:ext cx="1371600" cy="365760"/>
          </a:xfrm>
          <a:prstGeom prst="roundRect">
            <a:avLst>
              <a:gd name="adj" fmla="val 50000"/>
            </a:avLst>
          </a:prstGeom>
          <a:solidFill>
            <a:srgbClr val="2E7D32"/>
          </a:solidFill>
          <a:ln/>
        </p:spPr>
        <p:txBody>
          <a:bodyPr/>
          <a:lstStyle/>
          <a:p>
            <a:endParaRPr lang="en-CA"/>
          </a:p>
        </p:txBody>
      </p:sp>
      <p:sp>
        <p:nvSpPr>
          <p:cNvPr id="35" name="Text 32"/>
          <p:cNvSpPr/>
          <p:nvPr/>
        </p:nvSpPr>
        <p:spPr>
          <a:xfrm>
            <a:off x="8385048" y="3694176"/>
            <a:ext cx="1371600" cy="365760"/>
          </a:xfrm>
          <a:prstGeom prst="rect">
            <a:avLst/>
          </a:prstGeom>
          <a:noFill/>
          <a:ln/>
        </p:spPr>
        <p:txBody>
          <a:bodyPr wrap="square" lIns="0" tIns="0" rIns="0" bIns="0" rtlCol="0" anchor="ctr"/>
          <a:lstStyle/>
          <a:p>
            <a:pPr marL="0" indent="0" algn="ctr">
              <a:buNone/>
            </a:pPr>
            <a:r>
              <a:rPr lang="en-US" sz="1100" b="1" dirty="0">
                <a:solidFill>
                  <a:srgbClr val="FFFFFF"/>
                </a:solidFill>
                <a:latin typeface="Calibri" pitchFamily="34" charset="0"/>
                <a:ea typeface="Calibri" pitchFamily="34" charset="-122"/>
                <a:cs typeface="Calibri" pitchFamily="34" charset="-120"/>
              </a:rPr>
              <a:t>On Track</a:t>
            </a:r>
            <a:endParaRPr lang="en-US" sz="1100" dirty="0"/>
          </a:p>
        </p:txBody>
      </p:sp>
      <p:sp>
        <p:nvSpPr>
          <p:cNvPr id="36" name="Text 33"/>
          <p:cNvSpPr/>
          <p:nvPr/>
        </p:nvSpPr>
        <p:spPr>
          <a:xfrm>
            <a:off x="8385048" y="4114800"/>
            <a:ext cx="3118104" cy="320040"/>
          </a:xfrm>
          <a:prstGeom prst="rect">
            <a:avLst/>
          </a:prstGeom>
          <a:noFill/>
          <a:ln/>
        </p:spPr>
        <p:txBody>
          <a:bodyPr wrap="square" lIns="0" tIns="0" rIns="0" bIns="0" rtlCol="0" anchor="ctr"/>
          <a:lstStyle/>
          <a:p>
            <a:pPr marL="0" indent="0">
              <a:buNone/>
            </a:pPr>
            <a:r>
              <a:rPr lang="en-US" sz="950" i="1" dirty="0">
                <a:solidFill>
                  <a:srgbClr val="8A93A6"/>
                </a:solidFill>
                <a:latin typeface="Calibri" pitchFamily="34" charset="0"/>
                <a:ea typeface="Calibri" pitchFamily="34" charset="-122"/>
                <a:cs typeface="Calibri" pitchFamily="34" charset="-120"/>
              </a:rPr>
              <a:t>[Brief comment]</a:t>
            </a:r>
            <a:endParaRPr lang="en-US" sz="950" dirty="0"/>
          </a:p>
        </p:txBody>
      </p:sp>
      <p:sp>
        <p:nvSpPr>
          <p:cNvPr id="37" name="Shape 34"/>
          <p:cNvSpPr/>
          <p:nvPr/>
        </p:nvSpPr>
        <p:spPr>
          <a:xfrm>
            <a:off x="457200" y="4983480"/>
            <a:ext cx="11274552" cy="1325880"/>
          </a:xfrm>
          <a:prstGeom prst="roundRect">
            <a:avLst>
              <a:gd name="adj" fmla="val 6207"/>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38" name="Text 35"/>
          <p:cNvSpPr/>
          <p:nvPr/>
        </p:nvSpPr>
        <p:spPr>
          <a:xfrm>
            <a:off x="658368" y="5084064"/>
            <a:ext cx="10058400" cy="320040"/>
          </a:xfrm>
          <a:prstGeom prst="rect">
            <a:avLst/>
          </a:prstGeom>
          <a:noFill/>
          <a:ln/>
        </p:spPr>
        <p:txBody>
          <a:bodyPr wrap="square" lIns="0" tIns="0" rIns="0" bIns="0" rtlCol="0" anchor="ctr"/>
          <a:lstStyle/>
          <a:p>
            <a:pPr marL="0" indent="0">
              <a:buNone/>
            </a:pPr>
            <a:r>
              <a:rPr lang="en-US" sz="1350" b="1" dirty="0">
                <a:solidFill>
                  <a:srgbClr val="16235C"/>
                </a:solidFill>
                <a:latin typeface="Calibri" pitchFamily="34" charset="0"/>
                <a:ea typeface="Calibri" pitchFamily="34" charset="-122"/>
                <a:cs typeface="Calibri" pitchFamily="34" charset="-120"/>
              </a:rPr>
              <a:t>Executive Summary</a:t>
            </a:r>
            <a:endParaRPr lang="en-US" sz="1350" dirty="0"/>
          </a:p>
        </p:txBody>
      </p:sp>
      <p:sp>
        <p:nvSpPr>
          <p:cNvPr id="39" name="Text 36"/>
          <p:cNvSpPr/>
          <p:nvPr/>
        </p:nvSpPr>
        <p:spPr>
          <a:xfrm>
            <a:off x="658368" y="5440680"/>
            <a:ext cx="10881360" cy="777240"/>
          </a:xfrm>
          <a:prstGeom prst="rect">
            <a:avLst/>
          </a:prstGeom>
          <a:noFill/>
          <a:ln/>
        </p:spPr>
        <p:txBody>
          <a:bodyPr wrap="square" lIns="0" tIns="0" rIns="0" bIns="0" rtlCol="0" anchor="t"/>
          <a:lstStyle/>
          <a:p>
            <a:pPr marL="0" indent="0">
              <a:buNone/>
            </a:pPr>
            <a:r>
              <a:rPr lang="en-US" sz="1100" i="1" dirty="0">
                <a:solidFill>
                  <a:srgbClr val="5A6072"/>
                </a:solidFill>
                <a:latin typeface="Calibri" pitchFamily="34" charset="0"/>
                <a:ea typeface="Calibri" pitchFamily="34" charset="-122"/>
                <a:cs typeface="Calibri" pitchFamily="34" charset="-120"/>
              </a:rPr>
              <a:t>[In two or three sentences, summarize progress this period, the overall health of the project, and any items that need management attention. Replace each status above with On Track (green), At Risk (amber), or Off Track (red).]</a:t>
            </a:r>
            <a:endParaRPr lang="en-US" sz="11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4F6FB"/>
        </a:solidFill>
        <a:effectLst/>
      </p:bgPr>
    </p:bg>
    <p:spTree>
      <p:nvGrpSpPr>
        <p:cNvPr id="1" name=""/>
        <p:cNvGrpSpPr/>
        <p:nvPr/>
      </p:nvGrpSpPr>
      <p:grpSpPr>
        <a:xfrm>
          <a:off x="0" y="0"/>
          <a:ext cx="0" cy="0"/>
          <a:chOff x="0" y="0"/>
          <a:chExt cx="0" cy="0"/>
        </a:xfrm>
      </p:grpSpPr>
      <p:sp>
        <p:nvSpPr>
          <p:cNvPr id="2" name="Text 0"/>
          <p:cNvSpPr/>
          <p:nvPr/>
        </p:nvSpPr>
        <p:spPr>
          <a:xfrm>
            <a:off x="457200" y="274320"/>
            <a:ext cx="8686800" cy="457200"/>
          </a:xfrm>
          <a:prstGeom prst="rect">
            <a:avLst/>
          </a:prstGeom>
          <a:noFill/>
          <a:ln/>
        </p:spPr>
        <p:txBody>
          <a:bodyPr wrap="square" lIns="0" tIns="0" rIns="0" bIns="0" rtlCol="0" anchor="ctr"/>
          <a:lstStyle/>
          <a:p>
            <a:pPr marL="0" indent="0">
              <a:buNone/>
            </a:pPr>
            <a:r>
              <a:rPr lang="en-US" sz="2800" b="1" dirty="0">
                <a:solidFill>
                  <a:srgbClr val="16235C"/>
                </a:solidFill>
                <a:latin typeface="Calibri" pitchFamily="34" charset="0"/>
                <a:ea typeface="Calibri" pitchFamily="34" charset="-122"/>
                <a:cs typeface="Calibri" pitchFamily="34" charset="-120"/>
              </a:rPr>
              <a:t>Schedule &amp; Milestones</a:t>
            </a:r>
            <a:endParaRPr lang="en-US" sz="2800" dirty="0"/>
          </a:p>
        </p:txBody>
      </p:sp>
      <p:sp>
        <p:nvSpPr>
          <p:cNvPr id="3" name="Text 1"/>
          <p:cNvSpPr/>
          <p:nvPr/>
        </p:nvSpPr>
        <p:spPr>
          <a:xfrm>
            <a:off x="457200" y="749808"/>
            <a:ext cx="8686800" cy="274320"/>
          </a:xfrm>
          <a:prstGeom prst="rect">
            <a:avLst/>
          </a:prstGeom>
          <a:noFill/>
          <a:ln/>
        </p:spPr>
        <p:txBody>
          <a:bodyPr wrap="square" lIns="0" tIns="0" rIns="0" bIns="0" rtlCol="0" anchor="ctr"/>
          <a:lstStyle/>
          <a:p>
            <a:pPr marL="0" indent="0">
              <a:buNone/>
            </a:pPr>
            <a:r>
              <a:rPr lang="en-US" sz="1200" dirty="0">
                <a:solidFill>
                  <a:srgbClr val="2563EB"/>
                </a:solidFill>
                <a:latin typeface="Calibri" pitchFamily="34" charset="0"/>
                <a:ea typeface="Calibri" pitchFamily="34" charset="-122"/>
                <a:cs typeface="Calibri" pitchFamily="34" charset="-120"/>
              </a:rPr>
              <a:t>Key milestones with baseline, forecast, progress and status</a:t>
            </a:r>
            <a:endParaRPr lang="en-US" sz="1200" dirty="0"/>
          </a:p>
        </p:txBody>
      </p:sp>
      <p:sp>
        <p:nvSpPr>
          <p:cNvPr id="4" name="Text 2"/>
          <p:cNvSpPr/>
          <p:nvPr/>
        </p:nvSpPr>
        <p:spPr>
          <a:xfrm>
            <a:off x="4572000" y="384048"/>
            <a:ext cx="7159752" cy="274320"/>
          </a:xfrm>
          <a:prstGeom prst="rect">
            <a:avLst/>
          </a:prstGeom>
          <a:noFill/>
          <a:ln/>
        </p:spPr>
        <p:txBody>
          <a:bodyPr wrap="square" lIns="0" tIns="0" rIns="0" bIns="0" rtlCol="0" anchor="ctr"/>
          <a:lstStyle/>
          <a:p>
            <a:pPr marL="0" indent="0" algn="r">
              <a:buNone/>
            </a:pPr>
            <a:r>
              <a:rPr lang="en-US" sz="1050" dirty="0">
                <a:solidFill>
                  <a:srgbClr val="8A93A6"/>
                </a:solidFill>
                <a:latin typeface="Calibri" pitchFamily="34" charset="0"/>
                <a:ea typeface="Calibri" pitchFamily="34" charset="-122"/>
                <a:cs typeface="Calibri" pitchFamily="34" charset="-120"/>
              </a:rPr>
              <a:t>Project: </a:t>
            </a:r>
            <a:r>
              <a:rPr lang="en-US" sz="1050" b="1" dirty="0">
                <a:solidFill>
                  <a:srgbClr val="5A6072"/>
                </a:solidFill>
                <a:latin typeface="Calibri" pitchFamily="34" charset="0"/>
                <a:ea typeface="Calibri" pitchFamily="34" charset="-122"/>
                <a:cs typeface="Calibri" pitchFamily="34" charset="-120"/>
              </a:rPr>
              <a:t>[Name]</a:t>
            </a:r>
            <a:r>
              <a:rPr lang="en-US" sz="1050" dirty="0">
                <a:solidFill>
                  <a:srgbClr val="8A93A6"/>
                </a:solidFill>
                <a:latin typeface="Calibri" pitchFamily="34" charset="0"/>
                <a:ea typeface="Calibri" pitchFamily="34" charset="-122"/>
                <a:cs typeface="Calibri" pitchFamily="34" charset="-120"/>
              </a:rPr>
              <a:t>    Report No. </a:t>
            </a:r>
            <a:r>
              <a:rPr lang="en-US" sz="1050" b="1" dirty="0">
                <a:solidFill>
                  <a:srgbClr val="5A6072"/>
                </a:solidFill>
                <a:latin typeface="Calibri" pitchFamily="34" charset="0"/>
                <a:ea typeface="Calibri" pitchFamily="34" charset="-122"/>
                <a:cs typeface="Calibri" pitchFamily="34" charset="-120"/>
              </a:rPr>
              <a:t>[ ]</a:t>
            </a:r>
            <a:r>
              <a:rPr lang="en-US" sz="1050" dirty="0">
                <a:solidFill>
                  <a:srgbClr val="8A93A6"/>
                </a:solidFill>
                <a:latin typeface="Calibri" pitchFamily="34" charset="0"/>
                <a:ea typeface="Calibri" pitchFamily="34" charset="-122"/>
                <a:cs typeface="Calibri" pitchFamily="34" charset="-120"/>
              </a:rPr>
              <a:t>    Period: </a:t>
            </a:r>
            <a:r>
              <a:rPr lang="en-US" sz="1050" b="1" dirty="0">
                <a:solidFill>
                  <a:srgbClr val="5A6072"/>
                </a:solidFill>
                <a:latin typeface="Calibri" pitchFamily="34" charset="0"/>
                <a:ea typeface="Calibri" pitchFamily="34" charset="-122"/>
                <a:cs typeface="Calibri" pitchFamily="34" charset="-120"/>
              </a:rPr>
              <a:t>[From – To]</a:t>
            </a:r>
            <a:endParaRPr lang="en-US" sz="1050" dirty="0"/>
          </a:p>
        </p:txBody>
      </p:sp>
      <p:sp>
        <p:nvSpPr>
          <p:cNvPr id="6" name="Text 3"/>
          <p:cNvSpPr/>
          <p:nvPr/>
        </p:nvSpPr>
        <p:spPr>
          <a:xfrm>
            <a:off x="457200" y="6437376"/>
            <a:ext cx="5486400" cy="246888"/>
          </a:xfrm>
          <a:prstGeom prst="rect">
            <a:avLst/>
          </a:prstGeom>
          <a:noFill/>
          <a:ln/>
        </p:spPr>
        <p:txBody>
          <a:bodyPr wrap="square" lIns="0" tIns="0" rIns="0" bIns="0" rtlCol="0" anchor="ctr"/>
          <a:lstStyle/>
          <a:p>
            <a:pPr marL="0" indent="0">
              <a:buNone/>
            </a:pPr>
            <a:r>
              <a:rPr lang="en-US" sz="900" dirty="0">
                <a:solidFill>
                  <a:srgbClr val="8A93A6"/>
                </a:solidFill>
                <a:latin typeface="Calibri" pitchFamily="34" charset="0"/>
                <a:ea typeface="Calibri" pitchFamily="34" charset="-122"/>
                <a:cs typeface="Calibri" pitchFamily="34" charset="-120"/>
              </a:rPr>
              <a:t>Weekly Project Status Report</a:t>
            </a:r>
            <a:endParaRPr lang="en-US" sz="900" dirty="0"/>
          </a:p>
        </p:txBody>
      </p:sp>
      <p:graphicFrame>
        <p:nvGraphicFramePr>
          <p:cNvPr id="7" name="Table 0"/>
          <p:cNvGraphicFramePr>
            <a:graphicFrameLocks noGrp="1"/>
          </p:cNvGraphicFramePr>
          <p:nvPr>
            <p:extLst>
              <p:ext uri="{D42A27DB-BD31-4B8C-83A1-F6EECF244321}">
                <p14:modId xmlns:p14="http://schemas.microsoft.com/office/powerpoint/2010/main" val="1579011935"/>
              </p:ext>
            </p:extLst>
          </p:nvPr>
        </p:nvGraphicFramePr>
        <p:xfrm>
          <a:off x="457200" y="1463040"/>
          <a:ext cx="11274552" cy="2743200"/>
        </p:xfrm>
        <a:graphic>
          <a:graphicData uri="http://schemas.openxmlformats.org/drawingml/2006/table">
            <a:tbl>
              <a:tblPr/>
              <a:tblGrid>
                <a:gridCol w="36576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221992">
                  <a:extLst>
                    <a:ext uri="{9D8B030D-6E8A-4147-A177-3AD203B41FA5}">
                      <a16:colId xmlns:a16="http://schemas.microsoft.com/office/drawing/2014/main" val="20002"/>
                    </a:ext>
                  </a:extLst>
                </a:gridCol>
                <a:gridCol w="1280160">
                  <a:extLst>
                    <a:ext uri="{9D8B030D-6E8A-4147-A177-3AD203B41FA5}">
                      <a16:colId xmlns:a16="http://schemas.microsoft.com/office/drawing/2014/main" val="20003"/>
                    </a:ext>
                  </a:extLst>
                </a:gridCol>
                <a:gridCol w="2286000">
                  <a:extLst>
                    <a:ext uri="{9D8B030D-6E8A-4147-A177-3AD203B41FA5}">
                      <a16:colId xmlns:a16="http://schemas.microsoft.com/office/drawing/2014/main" val="20004"/>
                    </a:ext>
                  </a:extLst>
                </a:gridCol>
              </a:tblGrid>
              <a:tr h="457200">
                <a:tc>
                  <a:txBody>
                    <a:bodyPr/>
                    <a:lstStyle/>
                    <a:p>
                      <a:pPr marL="0" indent="0" algn="ctr">
                        <a:buNone/>
                      </a:pPr>
                      <a:r>
                        <a:rPr lang="en-US" sz="1200" b="1" dirty="0">
                          <a:solidFill>
                            <a:srgbClr val="FFFFFF"/>
                          </a:solidFill>
                          <a:latin typeface="Calibri" pitchFamily="34" charset="0"/>
                          <a:ea typeface="Calibri" pitchFamily="34" charset="-122"/>
                          <a:cs typeface="Calibri" pitchFamily="34" charset="-120"/>
                        </a:rPr>
                        <a:t>Milestone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200" b="1" dirty="0">
                          <a:solidFill>
                            <a:srgbClr val="FFFFFF"/>
                          </a:solidFill>
                          <a:latin typeface="Calibri" pitchFamily="34" charset="0"/>
                          <a:ea typeface="Calibri" pitchFamily="34" charset="-122"/>
                          <a:cs typeface="Calibri" pitchFamily="34" charset="-120"/>
                        </a:rPr>
                        <a:t>Baseline Date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200" b="1" dirty="0">
                          <a:solidFill>
                            <a:srgbClr val="FFFFFF"/>
                          </a:solidFill>
                          <a:latin typeface="Calibri" pitchFamily="34" charset="0"/>
                          <a:ea typeface="Calibri" pitchFamily="34" charset="-122"/>
                          <a:cs typeface="Calibri" pitchFamily="34" charset="-120"/>
                        </a:rPr>
                        <a:t>Forecast / Actual</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200" b="1" dirty="0">
                          <a:solidFill>
                            <a:srgbClr val="FFFFFF"/>
                          </a:solidFill>
                          <a:latin typeface="Calibri" pitchFamily="34" charset="0"/>
                          <a:ea typeface="Calibri" pitchFamily="34" charset="-122"/>
                          <a:cs typeface="Calibri" pitchFamily="34" charset="-120"/>
                        </a:rPr>
                        <a:t>% Complete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200" b="1" dirty="0">
                          <a:solidFill>
                            <a:srgbClr val="FFFFFF"/>
                          </a:solidFill>
                          <a:latin typeface="Calibri" pitchFamily="34" charset="0"/>
                          <a:ea typeface="Calibri" pitchFamily="34" charset="-122"/>
                          <a:cs typeface="Calibri" pitchFamily="34" charset="-120"/>
                        </a:rPr>
                        <a:t>Status</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extLst>
                  <a:ext uri="{0D108BD9-81ED-4DB2-BD59-A6C34878D82A}">
                    <a16:rowId xmlns:a16="http://schemas.microsoft.com/office/drawing/2014/main" val="10000"/>
                  </a:ext>
                </a:extLst>
              </a:tr>
              <a:tr h="457200">
                <a:tc>
                  <a:txBody>
                    <a:bodyPr/>
                    <a:lstStyle/>
                    <a:p>
                      <a:pPr marL="0" indent="0" algn="l">
                        <a:buNone/>
                      </a:pPr>
                      <a:r>
                        <a:rPr lang="en-US" sz="1200" dirty="0">
                          <a:solidFill>
                            <a:srgbClr val="26324A"/>
                          </a:solidFill>
                          <a:latin typeface="Calibri" pitchFamily="34" charset="0"/>
                          <a:ea typeface="Calibri" pitchFamily="34" charset="-122"/>
                          <a:cs typeface="Calibri" pitchFamily="34" charset="-120"/>
                        </a:rPr>
                        <a:t>Design complete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[Date]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[Date]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b="1" dirty="0">
                          <a:solidFill>
                            <a:srgbClr val="FFFFFF"/>
                          </a:solidFill>
                          <a:latin typeface="Calibri" pitchFamily="34" charset="0"/>
                          <a:ea typeface="Calibri" pitchFamily="34" charset="-122"/>
                          <a:cs typeface="Calibri" pitchFamily="34" charset="-120"/>
                        </a:rPr>
                        <a:t>On Track</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2E7D32"/>
                    </a:solidFill>
                  </a:tcPr>
                </a:tc>
                <a:extLst>
                  <a:ext uri="{0D108BD9-81ED-4DB2-BD59-A6C34878D82A}">
                    <a16:rowId xmlns:a16="http://schemas.microsoft.com/office/drawing/2014/main" val="10001"/>
                  </a:ext>
                </a:extLst>
              </a:tr>
              <a:tr h="457200">
                <a:tc>
                  <a:txBody>
                    <a:bodyPr/>
                    <a:lstStyle/>
                    <a:p>
                      <a:pPr marL="0" indent="0" algn="l">
                        <a:buNone/>
                      </a:pPr>
                      <a:r>
                        <a:rPr lang="en-US" sz="1200" dirty="0">
                          <a:solidFill>
                            <a:srgbClr val="26324A"/>
                          </a:solidFill>
                          <a:latin typeface="Calibri" pitchFamily="34" charset="0"/>
                          <a:ea typeface="Calibri" pitchFamily="34" charset="-122"/>
                          <a:cs typeface="Calibri" pitchFamily="34" charset="-120"/>
                        </a:rPr>
                        <a:t>Procurement complete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[Date]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[Date]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200" b="1" dirty="0">
                          <a:solidFill>
                            <a:srgbClr val="FFFFFF"/>
                          </a:solidFill>
                          <a:latin typeface="Calibri" pitchFamily="34" charset="0"/>
                          <a:ea typeface="Calibri" pitchFamily="34" charset="-122"/>
                          <a:cs typeface="Calibri" pitchFamily="34" charset="-120"/>
                        </a:rPr>
                        <a:t>On Track</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2E7D32"/>
                    </a:solidFill>
                  </a:tcPr>
                </a:tc>
                <a:extLst>
                  <a:ext uri="{0D108BD9-81ED-4DB2-BD59-A6C34878D82A}">
                    <a16:rowId xmlns:a16="http://schemas.microsoft.com/office/drawing/2014/main" val="10002"/>
                  </a:ext>
                </a:extLst>
              </a:tr>
              <a:tr h="457200">
                <a:tc>
                  <a:txBody>
                    <a:bodyPr/>
                    <a:lstStyle/>
                    <a:p>
                      <a:pPr marL="0" indent="0" algn="l">
                        <a:buNone/>
                      </a:pPr>
                      <a:r>
                        <a:rPr lang="en-US" sz="1200" dirty="0">
                          <a:solidFill>
                            <a:srgbClr val="26324A"/>
                          </a:solidFill>
                          <a:latin typeface="Calibri" pitchFamily="34" charset="0"/>
                          <a:ea typeface="Calibri" pitchFamily="34" charset="-122"/>
                          <a:cs typeface="Calibri" pitchFamily="34" charset="-120"/>
                        </a:rPr>
                        <a:t>Construction complete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[Date]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[Date]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b="1" dirty="0">
                          <a:solidFill>
                            <a:srgbClr val="FFFFFF"/>
                          </a:solidFill>
                          <a:latin typeface="Calibri" pitchFamily="34" charset="0"/>
                          <a:ea typeface="Calibri" pitchFamily="34" charset="-122"/>
                          <a:cs typeface="Calibri" pitchFamily="34" charset="-120"/>
                        </a:rPr>
                        <a:t>On Track</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2E7D32"/>
                    </a:solidFill>
                  </a:tcPr>
                </a:tc>
                <a:extLst>
                  <a:ext uri="{0D108BD9-81ED-4DB2-BD59-A6C34878D82A}">
                    <a16:rowId xmlns:a16="http://schemas.microsoft.com/office/drawing/2014/main" val="10003"/>
                  </a:ext>
                </a:extLst>
              </a:tr>
              <a:tr h="457200">
                <a:tc>
                  <a:txBody>
                    <a:bodyPr/>
                    <a:lstStyle/>
                    <a:p>
                      <a:pPr marL="0" indent="0" algn="l">
                        <a:buNone/>
                      </a:pPr>
                      <a:r>
                        <a:rPr lang="en-US" sz="1200" dirty="0">
                          <a:solidFill>
                            <a:srgbClr val="26324A"/>
                          </a:solidFill>
                          <a:latin typeface="Calibri" pitchFamily="34" charset="0"/>
                          <a:ea typeface="Calibri" pitchFamily="34" charset="-122"/>
                          <a:cs typeface="Calibri" pitchFamily="34" charset="-120"/>
                        </a:rPr>
                        <a:t>Commissioning complete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[Date]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[Date]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200" b="1" dirty="0">
                          <a:solidFill>
                            <a:srgbClr val="FFFFFF"/>
                          </a:solidFill>
                          <a:latin typeface="Calibri" pitchFamily="34" charset="0"/>
                          <a:ea typeface="Calibri" pitchFamily="34" charset="-122"/>
                          <a:cs typeface="Calibri" pitchFamily="34" charset="-120"/>
                        </a:rPr>
                        <a:t>At Risk</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C77700"/>
                    </a:solidFill>
                  </a:tcPr>
                </a:tc>
                <a:extLst>
                  <a:ext uri="{0D108BD9-81ED-4DB2-BD59-A6C34878D82A}">
                    <a16:rowId xmlns:a16="http://schemas.microsoft.com/office/drawing/2014/main" val="10004"/>
                  </a:ext>
                </a:extLst>
              </a:tr>
              <a:tr h="457200">
                <a:tc>
                  <a:txBody>
                    <a:bodyPr/>
                    <a:lstStyle/>
                    <a:p>
                      <a:pPr marL="0" indent="0" algn="l">
                        <a:buNone/>
                      </a:pPr>
                      <a:r>
                        <a:rPr lang="en-US" sz="1200" dirty="0">
                          <a:solidFill>
                            <a:srgbClr val="26324A"/>
                          </a:solidFill>
                          <a:latin typeface="Calibri" pitchFamily="34" charset="0"/>
                          <a:ea typeface="Calibri" pitchFamily="34" charset="-122"/>
                          <a:cs typeface="Calibri" pitchFamily="34" charset="-120"/>
                        </a:rPr>
                        <a:t>Handover &amp; closeout</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[Date]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[Date]</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dirty="0">
                          <a:solidFill>
                            <a:srgbClr val="26324A"/>
                          </a:solidFill>
                          <a:latin typeface="Calibri" pitchFamily="34" charset="0"/>
                          <a:ea typeface="Calibri" pitchFamily="34" charset="-122"/>
                          <a:cs typeface="Calibri" pitchFamily="34" charset="-120"/>
                        </a:rPr>
                        <a:t>[%]</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200" b="1" dirty="0">
                          <a:solidFill>
                            <a:srgbClr val="FFFFFF"/>
                          </a:solidFill>
                          <a:latin typeface="Calibri" pitchFamily="34" charset="0"/>
                          <a:ea typeface="Calibri" pitchFamily="34" charset="-122"/>
                          <a:cs typeface="Calibri" pitchFamily="34" charset="-120"/>
                        </a:rPr>
                        <a:t>On Track</a:t>
                      </a:r>
                      <a:endParaRPr lang="en-US" sz="12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2E7D32"/>
                    </a:solidFill>
                  </a:tcPr>
                </a:tc>
                <a:extLst>
                  <a:ext uri="{0D108BD9-81ED-4DB2-BD59-A6C34878D82A}">
                    <a16:rowId xmlns:a16="http://schemas.microsoft.com/office/drawing/2014/main" val="10005"/>
                  </a:ext>
                </a:extLst>
              </a:tr>
            </a:tbl>
          </a:graphicData>
        </a:graphic>
      </p:graphicFrame>
      <p:sp>
        <p:nvSpPr>
          <p:cNvPr id="8" name="Text 4"/>
          <p:cNvSpPr/>
          <p:nvPr/>
        </p:nvSpPr>
        <p:spPr>
          <a:xfrm>
            <a:off x="457200" y="4754880"/>
            <a:ext cx="11274552" cy="365760"/>
          </a:xfrm>
          <a:prstGeom prst="rect">
            <a:avLst/>
          </a:prstGeom>
          <a:noFill/>
          <a:ln/>
        </p:spPr>
        <p:txBody>
          <a:bodyPr wrap="square" lIns="0" tIns="0" rIns="0" bIns="0" rtlCol="0" anchor="ctr"/>
          <a:lstStyle/>
          <a:p>
            <a:pPr marL="0" indent="0">
              <a:buNone/>
            </a:pPr>
            <a:r>
              <a:rPr lang="en-US" sz="1050" i="1" dirty="0">
                <a:solidFill>
                  <a:srgbClr val="8A93A6"/>
                </a:solidFill>
                <a:latin typeface="Calibri" pitchFamily="34" charset="0"/>
                <a:ea typeface="Calibri" pitchFamily="34" charset="-122"/>
                <a:cs typeface="Calibri" pitchFamily="34" charset="-120"/>
              </a:rPr>
              <a:t>[Tip: keep this list to the milestones that define the project. The detailed schedule (Gantt chart) is maintained separately.]</a:t>
            </a:r>
            <a:endParaRPr lang="en-US" sz="10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4F6FB"/>
        </a:solidFill>
        <a:effectLst/>
      </p:bgPr>
    </p:bg>
    <p:spTree>
      <p:nvGrpSpPr>
        <p:cNvPr id="1" name=""/>
        <p:cNvGrpSpPr/>
        <p:nvPr/>
      </p:nvGrpSpPr>
      <p:grpSpPr>
        <a:xfrm>
          <a:off x="0" y="0"/>
          <a:ext cx="0" cy="0"/>
          <a:chOff x="0" y="0"/>
          <a:chExt cx="0" cy="0"/>
        </a:xfrm>
      </p:grpSpPr>
      <p:sp>
        <p:nvSpPr>
          <p:cNvPr id="2" name="Text 0"/>
          <p:cNvSpPr/>
          <p:nvPr/>
        </p:nvSpPr>
        <p:spPr>
          <a:xfrm>
            <a:off x="457200" y="274320"/>
            <a:ext cx="8686800" cy="457200"/>
          </a:xfrm>
          <a:prstGeom prst="rect">
            <a:avLst/>
          </a:prstGeom>
          <a:noFill/>
          <a:ln/>
        </p:spPr>
        <p:txBody>
          <a:bodyPr wrap="square" lIns="0" tIns="0" rIns="0" bIns="0" rtlCol="0" anchor="ctr"/>
          <a:lstStyle/>
          <a:p>
            <a:pPr marL="0" indent="0">
              <a:buNone/>
            </a:pPr>
            <a:r>
              <a:rPr lang="en-US" sz="2800" b="1" dirty="0">
                <a:solidFill>
                  <a:srgbClr val="16235C"/>
                </a:solidFill>
                <a:latin typeface="Calibri" pitchFamily="34" charset="0"/>
                <a:ea typeface="Calibri" pitchFamily="34" charset="-122"/>
                <a:cs typeface="Calibri" pitchFamily="34" charset="-120"/>
              </a:rPr>
              <a:t>Cost &amp; Budget</a:t>
            </a:r>
            <a:endParaRPr lang="en-US" sz="2800" dirty="0"/>
          </a:p>
        </p:txBody>
      </p:sp>
      <p:sp>
        <p:nvSpPr>
          <p:cNvPr id="3" name="Text 1"/>
          <p:cNvSpPr/>
          <p:nvPr/>
        </p:nvSpPr>
        <p:spPr>
          <a:xfrm>
            <a:off x="457200" y="749808"/>
            <a:ext cx="8686800" cy="274320"/>
          </a:xfrm>
          <a:prstGeom prst="rect">
            <a:avLst/>
          </a:prstGeom>
          <a:noFill/>
          <a:ln/>
        </p:spPr>
        <p:txBody>
          <a:bodyPr wrap="square" lIns="0" tIns="0" rIns="0" bIns="0" rtlCol="0" anchor="ctr"/>
          <a:lstStyle/>
          <a:p>
            <a:pPr marL="0" indent="0">
              <a:buNone/>
            </a:pPr>
            <a:r>
              <a:rPr lang="en-US" sz="1200" dirty="0">
                <a:solidFill>
                  <a:srgbClr val="2563EB"/>
                </a:solidFill>
                <a:latin typeface="Calibri" pitchFamily="34" charset="0"/>
                <a:ea typeface="Calibri" pitchFamily="34" charset="-122"/>
                <a:cs typeface="Calibri" pitchFamily="34" charset="-120"/>
              </a:rPr>
              <a:t>Approved budget versus commitments and actual spend</a:t>
            </a:r>
            <a:endParaRPr lang="en-US" sz="1200" dirty="0"/>
          </a:p>
        </p:txBody>
      </p:sp>
      <p:sp>
        <p:nvSpPr>
          <p:cNvPr id="4" name="Text 2"/>
          <p:cNvSpPr/>
          <p:nvPr/>
        </p:nvSpPr>
        <p:spPr>
          <a:xfrm>
            <a:off x="4572000" y="384048"/>
            <a:ext cx="7159752" cy="274320"/>
          </a:xfrm>
          <a:prstGeom prst="rect">
            <a:avLst/>
          </a:prstGeom>
          <a:noFill/>
          <a:ln/>
        </p:spPr>
        <p:txBody>
          <a:bodyPr wrap="square" lIns="0" tIns="0" rIns="0" bIns="0" rtlCol="0" anchor="ctr"/>
          <a:lstStyle/>
          <a:p>
            <a:pPr marL="0" indent="0" algn="r">
              <a:buNone/>
            </a:pPr>
            <a:r>
              <a:rPr lang="en-US" sz="1050" dirty="0">
                <a:solidFill>
                  <a:srgbClr val="8A93A6"/>
                </a:solidFill>
                <a:latin typeface="Calibri" pitchFamily="34" charset="0"/>
                <a:ea typeface="Calibri" pitchFamily="34" charset="-122"/>
                <a:cs typeface="Calibri" pitchFamily="34" charset="-120"/>
              </a:rPr>
              <a:t>Project: </a:t>
            </a:r>
            <a:r>
              <a:rPr lang="en-US" sz="1050" b="1" dirty="0">
                <a:solidFill>
                  <a:srgbClr val="5A6072"/>
                </a:solidFill>
                <a:latin typeface="Calibri" pitchFamily="34" charset="0"/>
                <a:ea typeface="Calibri" pitchFamily="34" charset="-122"/>
                <a:cs typeface="Calibri" pitchFamily="34" charset="-120"/>
              </a:rPr>
              <a:t>[Name]</a:t>
            </a:r>
            <a:r>
              <a:rPr lang="en-US" sz="1050" dirty="0">
                <a:solidFill>
                  <a:srgbClr val="8A93A6"/>
                </a:solidFill>
                <a:latin typeface="Calibri" pitchFamily="34" charset="0"/>
                <a:ea typeface="Calibri" pitchFamily="34" charset="-122"/>
                <a:cs typeface="Calibri" pitchFamily="34" charset="-120"/>
              </a:rPr>
              <a:t>    Report No. </a:t>
            </a:r>
            <a:r>
              <a:rPr lang="en-US" sz="1050" b="1" dirty="0">
                <a:solidFill>
                  <a:srgbClr val="5A6072"/>
                </a:solidFill>
                <a:latin typeface="Calibri" pitchFamily="34" charset="0"/>
                <a:ea typeface="Calibri" pitchFamily="34" charset="-122"/>
                <a:cs typeface="Calibri" pitchFamily="34" charset="-120"/>
              </a:rPr>
              <a:t>[ ]</a:t>
            </a:r>
            <a:r>
              <a:rPr lang="en-US" sz="1050" dirty="0">
                <a:solidFill>
                  <a:srgbClr val="8A93A6"/>
                </a:solidFill>
                <a:latin typeface="Calibri" pitchFamily="34" charset="0"/>
                <a:ea typeface="Calibri" pitchFamily="34" charset="-122"/>
                <a:cs typeface="Calibri" pitchFamily="34" charset="-120"/>
              </a:rPr>
              <a:t>    Period: </a:t>
            </a:r>
            <a:r>
              <a:rPr lang="en-US" sz="1050" b="1" dirty="0">
                <a:solidFill>
                  <a:srgbClr val="5A6072"/>
                </a:solidFill>
                <a:latin typeface="Calibri" pitchFamily="34" charset="0"/>
                <a:ea typeface="Calibri" pitchFamily="34" charset="-122"/>
                <a:cs typeface="Calibri" pitchFamily="34" charset="-120"/>
              </a:rPr>
              <a:t>[From – To]</a:t>
            </a:r>
            <a:endParaRPr lang="en-US" sz="1050" dirty="0"/>
          </a:p>
        </p:txBody>
      </p:sp>
      <p:sp>
        <p:nvSpPr>
          <p:cNvPr id="6" name="Text 3"/>
          <p:cNvSpPr/>
          <p:nvPr/>
        </p:nvSpPr>
        <p:spPr>
          <a:xfrm>
            <a:off x="457200" y="6437376"/>
            <a:ext cx="5486400" cy="246888"/>
          </a:xfrm>
          <a:prstGeom prst="rect">
            <a:avLst/>
          </a:prstGeom>
          <a:noFill/>
          <a:ln/>
        </p:spPr>
        <p:txBody>
          <a:bodyPr wrap="square" lIns="0" tIns="0" rIns="0" bIns="0" rtlCol="0" anchor="ctr"/>
          <a:lstStyle/>
          <a:p>
            <a:pPr marL="0" indent="0">
              <a:buNone/>
            </a:pPr>
            <a:r>
              <a:rPr lang="en-US" sz="900" dirty="0">
                <a:solidFill>
                  <a:srgbClr val="8A93A6"/>
                </a:solidFill>
                <a:latin typeface="Calibri" pitchFamily="34" charset="0"/>
                <a:ea typeface="Calibri" pitchFamily="34" charset="-122"/>
                <a:cs typeface="Calibri" pitchFamily="34" charset="-120"/>
              </a:rPr>
              <a:t>Weekly Project Status Report</a:t>
            </a:r>
            <a:endParaRPr lang="en-US" sz="900" dirty="0"/>
          </a:p>
        </p:txBody>
      </p:sp>
      <p:sp>
        <p:nvSpPr>
          <p:cNvPr id="7" name="Shape 4"/>
          <p:cNvSpPr/>
          <p:nvPr/>
        </p:nvSpPr>
        <p:spPr>
          <a:xfrm>
            <a:off x="457200" y="1508760"/>
            <a:ext cx="2615184" cy="1463040"/>
          </a:xfrm>
          <a:prstGeom prst="roundRect">
            <a:avLst>
              <a:gd name="adj" fmla="val 5625"/>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8" name="Text 5"/>
          <p:cNvSpPr/>
          <p:nvPr/>
        </p:nvSpPr>
        <p:spPr>
          <a:xfrm>
            <a:off x="548640" y="1691640"/>
            <a:ext cx="2432304" cy="640080"/>
          </a:xfrm>
          <a:prstGeom prst="rect">
            <a:avLst/>
          </a:prstGeom>
          <a:noFill/>
          <a:ln/>
        </p:spPr>
        <p:txBody>
          <a:bodyPr wrap="square" lIns="0" tIns="0" rIns="0" bIns="0" rtlCol="0" anchor="ctr"/>
          <a:lstStyle/>
          <a:p>
            <a:pPr marL="0" indent="0" algn="ctr">
              <a:buNone/>
            </a:pPr>
            <a:r>
              <a:rPr lang="en-US" sz="2700" b="1" dirty="0">
                <a:solidFill>
                  <a:srgbClr val="2563EB"/>
                </a:solidFill>
                <a:latin typeface="Calibri" pitchFamily="34" charset="0"/>
                <a:ea typeface="Calibri" pitchFamily="34" charset="-122"/>
                <a:cs typeface="Calibri" pitchFamily="34" charset="-120"/>
              </a:rPr>
              <a:t>[Amount]</a:t>
            </a:r>
            <a:endParaRPr lang="en-US" sz="2700" dirty="0"/>
          </a:p>
        </p:txBody>
      </p:sp>
      <p:sp>
        <p:nvSpPr>
          <p:cNvPr id="9" name="Text 6"/>
          <p:cNvSpPr/>
          <p:nvPr/>
        </p:nvSpPr>
        <p:spPr>
          <a:xfrm>
            <a:off x="548640" y="2377440"/>
            <a:ext cx="2432304" cy="411480"/>
          </a:xfrm>
          <a:prstGeom prst="rect">
            <a:avLst/>
          </a:prstGeom>
          <a:noFill/>
          <a:ln/>
        </p:spPr>
        <p:txBody>
          <a:bodyPr wrap="square" lIns="0" tIns="0" rIns="0" bIns="0" rtlCol="0" anchor="ctr"/>
          <a:lstStyle/>
          <a:p>
            <a:pPr marL="0" indent="0" algn="ctr">
              <a:buNone/>
            </a:pPr>
            <a:r>
              <a:rPr lang="en-US" sz="1150" dirty="0">
                <a:solidFill>
                  <a:srgbClr val="5A6072"/>
                </a:solidFill>
                <a:latin typeface="Calibri" pitchFamily="34" charset="0"/>
                <a:ea typeface="Calibri" pitchFamily="34" charset="-122"/>
                <a:cs typeface="Calibri" pitchFamily="34" charset="-120"/>
              </a:rPr>
              <a:t>Approved Budget</a:t>
            </a:r>
            <a:endParaRPr lang="en-US" sz="1150" dirty="0"/>
          </a:p>
        </p:txBody>
      </p:sp>
      <p:sp>
        <p:nvSpPr>
          <p:cNvPr id="10" name="Shape 7"/>
          <p:cNvSpPr/>
          <p:nvPr/>
        </p:nvSpPr>
        <p:spPr>
          <a:xfrm>
            <a:off x="3346704" y="1508760"/>
            <a:ext cx="2615184" cy="1463040"/>
          </a:xfrm>
          <a:prstGeom prst="roundRect">
            <a:avLst>
              <a:gd name="adj" fmla="val 5625"/>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11" name="Text 8"/>
          <p:cNvSpPr/>
          <p:nvPr/>
        </p:nvSpPr>
        <p:spPr>
          <a:xfrm>
            <a:off x="3438144" y="1691640"/>
            <a:ext cx="2432304" cy="640080"/>
          </a:xfrm>
          <a:prstGeom prst="rect">
            <a:avLst/>
          </a:prstGeom>
          <a:noFill/>
          <a:ln/>
        </p:spPr>
        <p:txBody>
          <a:bodyPr wrap="square" lIns="0" tIns="0" rIns="0" bIns="0" rtlCol="0" anchor="ctr"/>
          <a:lstStyle/>
          <a:p>
            <a:pPr marL="0" indent="0" algn="ctr">
              <a:buNone/>
            </a:pPr>
            <a:r>
              <a:rPr lang="en-US" sz="2700" b="1" dirty="0">
                <a:solidFill>
                  <a:srgbClr val="0E9A9A"/>
                </a:solidFill>
                <a:latin typeface="Calibri" pitchFamily="34" charset="0"/>
                <a:ea typeface="Calibri" pitchFamily="34" charset="-122"/>
                <a:cs typeface="Calibri" pitchFamily="34" charset="-120"/>
              </a:rPr>
              <a:t>[Amount]</a:t>
            </a:r>
            <a:endParaRPr lang="en-US" sz="2700" dirty="0"/>
          </a:p>
        </p:txBody>
      </p:sp>
      <p:sp>
        <p:nvSpPr>
          <p:cNvPr id="12" name="Text 9"/>
          <p:cNvSpPr/>
          <p:nvPr/>
        </p:nvSpPr>
        <p:spPr>
          <a:xfrm>
            <a:off x="3438144" y="2377440"/>
            <a:ext cx="2432304" cy="411480"/>
          </a:xfrm>
          <a:prstGeom prst="rect">
            <a:avLst/>
          </a:prstGeom>
          <a:noFill/>
          <a:ln/>
        </p:spPr>
        <p:txBody>
          <a:bodyPr wrap="square" lIns="0" tIns="0" rIns="0" bIns="0" rtlCol="0" anchor="ctr"/>
          <a:lstStyle/>
          <a:p>
            <a:pPr marL="0" indent="0" algn="ctr">
              <a:buNone/>
            </a:pPr>
            <a:r>
              <a:rPr lang="en-US" sz="1150" dirty="0">
                <a:solidFill>
                  <a:srgbClr val="5A6072"/>
                </a:solidFill>
                <a:latin typeface="Calibri" pitchFamily="34" charset="0"/>
                <a:ea typeface="Calibri" pitchFamily="34" charset="-122"/>
                <a:cs typeface="Calibri" pitchFamily="34" charset="-120"/>
              </a:rPr>
              <a:t>Committed to Date</a:t>
            </a:r>
            <a:endParaRPr lang="en-US" sz="1150" dirty="0"/>
          </a:p>
        </p:txBody>
      </p:sp>
      <p:sp>
        <p:nvSpPr>
          <p:cNvPr id="13" name="Shape 10"/>
          <p:cNvSpPr/>
          <p:nvPr/>
        </p:nvSpPr>
        <p:spPr>
          <a:xfrm>
            <a:off x="6236208" y="1508760"/>
            <a:ext cx="2615184" cy="1463040"/>
          </a:xfrm>
          <a:prstGeom prst="roundRect">
            <a:avLst>
              <a:gd name="adj" fmla="val 5625"/>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14" name="Text 11"/>
          <p:cNvSpPr/>
          <p:nvPr/>
        </p:nvSpPr>
        <p:spPr>
          <a:xfrm>
            <a:off x="6327648" y="1691640"/>
            <a:ext cx="2432304" cy="640080"/>
          </a:xfrm>
          <a:prstGeom prst="rect">
            <a:avLst/>
          </a:prstGeom>
          <a:noFill/>
          <a:ln/>
        </p:spPr>
        <p:txBody>
          <a:bodyPr wrap="square" lIns="0" tIns="0" rIns="0" bIns="0" rtlCol="0" anchor="ctr"/>
          <a:lstStyle/>
          <a:p>
            <a:pPr marL="0" indent="0" algn="ctr">
              <a:buNone/>
            </a:pPr>
            <a:r>
              <a:rPr lang="en-US" sz="2700" b="1" dirty="0">
                <a:solidFill>
                  <a:srgbClr val="15924F"/>
                </a:solidFill>
                <a:latin typeface="Calibri" pitchFamily="34" charset="0"/>
                <a:ea typeface="Calibri" pitchFamily="34" charset="-122"/>
                <a:cs typeface="Calibri" pitchFamily="34" charset="-120"/>
              </a:rPr>
              <a:t>[Amount]</a:t>
            </a:r>
            <a:endParaRPr lang="en-US" sz="2700" dirty="0"/>
          </a:p>
        </p:txBody>
      </p:sp>
      <p:sp>
        <p:nvSpPr>
          <p:cNvPr id="15" name="Text 12"/>
          <p:cNvSpPr/>
          <p:nvPr/>
        </p:nvSpPr>
        <p:spPr>
          <a:xfrm>
            <a:off x="6327648" y="2377440"/>
            <a:ext cx="2432304" cy="411480"/>
          </a:xfrm>
          <a:prstGeom prst="rect">
            <a:avLst/>
          </a:prstGeom>
          <a:noFill/>
          <a:ln/>
        </p:spPr>
        <p:txBody>
          <a:bodyPr wrap="square" lIns="0" tIns="0" rIns="0" bIns="0" rtlCol="0" anchor="ctr"/>
          <a:lstStyle/>
          <a:p>
            <a:pPr marL="0" indent="0" algn="ctr">
              <a:buNone/>
            </a:pPr>
            <a:r>
              <a:rPr lang="en-US" sz="1150" dirty="0">
                <a:solidFill>
                  <a:srgbClr val="5A6072"/>
                </a:solidFill>
                <a:latin typeface="Calibri" pitchFamily="34" charset="0"/>
                <a:ea typeface="Calibri" pitchFamily="34" charset="-122"/>
                <a:cs typeface="Calibri" pitchFamily="34" charset="-120"/>
              </a:rPr>
              <a:t>Actual Spend to Date</a:t>
            </a:r>
            <a:endParaRPr lang="en-US" sz="1150" dirty="0"/>
          </a:p>
        </p:txBody>
      </p:sp>
      <p:sp>
        <p:nvSpPr>
          <p:cNvPr id="16" name="Shape 13"/>
          <p:cNvSpPr/>
          <p:nvPr/>
        </p:nvSpPr>
        <p:spPr>
          <a:xfrm>
            <a:off x="9125712" y="1508760"/>
            <a:ext cx="2615184" cy="1463040"/>
          </a:xfrm>
          <a:prstGeom prst="roundRect">
            <a:avLst>
              <a:gd name="adj" fmla="val 5625"/>
            </a:avLst>
          </a:prstGeom>
          <a:solidFill>
            <a:srgbClr val="FFFFFF"/>
          </a:solidFill>
          <a:ln w="6350">
            <a:solidFill>
              <a:srgbClr val="FFFFFF"/>
            </a:solidFill>
            <a:prstDash val="solid"/>
          </a:ln>
          <a:effectLst>
            <a:outerShdw blurRad="114300" dist="38100" dir="5400000" algn="bl" rotWithShape="0">
              <a:srgbClr val="8794AD">
                <a:alpha val="28000"/>
              </a:srgbClr>
            </a:outerShdw>
          </a:effectLst>
        </p:spPr>
        <p:txBody>
          <a:bodyPr/>
          <a:lstStyle/>
          <a:p>
            <a:endParaRPr lang="en-CA"/>
          </a:p>
        </p:txBody>
      </p:sp>
      <p:sp>
        <p:nvSpPr>
          <p:cNvPr id="17" name="Text 14"/>
          <p:cNvSpPr/>
          <p:nvPr/>
        </p:nvSpPr>
        <p:spPr>
          <a:xfrm>
            <a:off x="9217152" y="1691640"/>
            <a:ext cx="2432304" cy="640080"/>
          </a:xfrm>
          <a:prstGeom prst="rect">
            <a:avLst/>
          </a:prstGeom>
          <a:noFill/>
          <a:ln/>
        </p:spPr>
        <p:txBody>
          <a:bodyPr wrap="square" lIns="0" tIns="0" rIns="0" bIns="0" rtlCol="0" anchor="ctr"/>
          <a:lstStyle/>
          <a:p>
            <a:pPr marL="0" indent="0" algn="ctr">
              <a:buNone/>
            </a:pPr>
            <a:r>
              <a:rPr lang="en-US" sz="2700" b="1" dirty="0">
                <a:solidFill>
                  <a:srgbClr val="6D4FE0"/>
                </a:solidFill>
                <a:latin typeface="Calibri" pitchFamily="34" charset="0"/>
                <a:ea typeface="Calibri" pitchFamily="34" charset="-122"/>
                <a:cs typeface="Calibri" pitchFamily="34" charset="-120"/>
              </a:rPr>
              <a:t>[Amount]</a:t>
            </a:r>
            <a:endParaRPr lang="en-US" sz="2700" dirty="0"/>
          </a:p>
        </p:txBody>
      </p:sp>
      <p:sp>
        <p:nvSpPr>
          <p:cNvPr id="18" name="Text 15"/>
          <p:cNvSpPr/>
          <p:nvPr/>
        </p:nvSpPr>
        <p:spPr>
          <a:xfrm>
            <a:off x="9217152" y="2377440"/>
            <a:ext cx="2432304" cy="411480"/>
          </a:xfrm>
          <a:prstGeom prst="rect">
            <a:avLst/>
          </a:prstGeom>
          <a:noFill/>
          <a:ln/>
        </p:spPr>
        <p:txBody>
          <a:bodyPr wrap="square" lIns="0" tIns="0" rIns="0" bIns="0" rtlCol="0" anchor="ctr"/>
          <a:lstStyle/>
          <a:p>
            <a:pPr marL="0" indent="0" algn="ctr">
              <a:buNone/>
            </a:pPr>
            <a:r>
              <a:rPr lang="en-US" sz="1150" dirty="0">
                <a:solidFill>
                  <a:srgbClr val="5A6072"/>
                </a:solidFill>
                <a:latin typeface="Calibri" pitchFamily="34" charset="0"/>
                <a:ea typeface="Calibri" pitchFamily="34" charset="-122"/>
                <a:cs typeface="Calibri" pitchFamily="34" charset="-120"/>
              </a:rPr>
              <a:t>Forecast at Completion</a:t>
            </a:r>
            <a:endParaRPr lang="en-US" sz="1150" dirty="0"/>
          </a:p>
        </p:txBody>
      </p:sp>
      <p:graphicFrame>
        <p:nvGraphicFramePr>
          <p:cNvPr id="19" name="Table 0"/>
          <p:cNvGraphicFramePr>
            <a:graphicFrameLocks noGrp="1"/>
          </p:cNvGraphicFramePr>
          <p:nvPr>
            <p:extLst>
              <p:ext uri="{D42A27DB-BD31-4B8C-83A1-F6EECF244321}">
                <p14:modId xmlns:p14="http://schemas.microsoft.com/office/powerpoint/2010/main" val="1579011935"/>
              </p:ext>
            </p:extLst>
          </p:nvPr>
        </p:nvGraphicFramePr>
        <p:xfrm>
          <a:off x="457200" y="3337560"/>
          <a:ext cx="11274552" cy="2304288"/>
        </p:xfrm>
        <a:graphic>
          <a:graphicData uri="http://schemas.openxmlformats.org/drawingml/2006/table">
            <a:tbl>
              <a:tblPr/>
              <a:tblGrid>
                <a:gridCol w="41148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4416552">
                  <a:extLst>
                    <a:ext uri="{9D8B030D-6E8A-4147-A177-3AD203B41FA5}">
                      <a16:colId xmlns:a16="http://schemas.microsoft.com/office/drawing/2014/main" val="20002"/>
                    </a:ext>
                  </a:extLst>
                </a:gridCol>
              </a:tblGrid>
              <a:tr h="384048">
                <a:tc>
                  <a:txBody>
                    <a:bodyPr/>
                    <a:lstStyle/>
                    <a:p>
                      <a:pPr marL="0" indent="0" algn="ctr">
                        <a:buNone/>
                      </a:pPr>
                      <a:r>
                        <a:rPr lang="en-US" sz="1150" b="1" dirty="0">
                          <a:solidFill>
                            <a:srgbClr val="FFFFFF"/>
                          </a:solidFill>
                          <a:latin typeface="Calibri" pitchFamily="34" charset="0"/>
                          <a:ea typeface="Calibri" pitchFamily="34" charset="-122"/>
                          <a:cs typeface="Calibri" pitchFamily="34" charset="-120"/>
                        </a:rPr>
                        <a:t>Item</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50" b="1" dirty="0">
                          <a:solidFill>
                            <a:srgbClr val="FFFFFF"/>
                          </a:solidFill>
                          <a:latin typeface="Calibri" pitchFamily="34" charset="0"/>
                          <a:ea typeface="Calibri" pitchFamily="34" charset="-122"/>
                          <a:cs typeface="Calibri" pitchFamily="34" charset="-120"/>
                        </a:rPr>
                        <a:t>Amount</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50" b="1" dirty="0">
                          <a:solidFill>
                            <a:srgbClr val="FFFFFF"/>
                          </a:solidFill>
                          <a:latin typeface="Calibri" pitchFamily="34" charset="0"/>
                          <a:ea typeface="Calibri" pitchFamily="34" charset="-122"/>
                          <a:cs typeface="Calibri" pitchFamily="34" charset="-120"/>
                        </a:rPr>
                        <a:t>Notes</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extLst>
                  <a:ext uri="{0D108BD9-81ED-4DB2-BD59-A6C34878D82A}">
                    <a16:rowId xmlns:a16="http://schemas.microsoft.com/office/drawing/2014/main" val="10000"/>
                  </a:ext>
                </a:extLst>
              </a:tr>
              <a:tr h="384048">
                <a:tc>
                  <a:txBody>
                    <a:bodyPr/>
                    <a:lstStyle/>
                    <a:p>
                      <a:pPr marL="0" indent="0" algn="l">
                        <a:buNone/>
                      </a:pPr>
                      <a:r>
                        <a:rPr lang="en-US" sz="1150" dirty="0">
                          <a:solidFill>
                            <a:srgbClr val="26324A"/>
                          </a:solidFill>
                          <a:latin typeface="Calibri" pitchFamily="34" charset="0"/>
                          <a:ea typeface="Calibri" pitchFamily="34" charset="-122"/>
                          <a:cs typeface="Calibri" pitchFamily="34" charset="-120"/>
                        </a:rPr>
                        <a:t>Approved Budget</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150" dirty="0">
                          <a:solidFill>
                            <a:srgbClr val="26324A"/>
                          </a:solidFill>
                          <a:latin typeface="Calibri" pitchFamily="34" charset="0"/>
                          <a:ea typeface="Calibri" pitchFamily="34" charset="-122"/>
                          <a:cs typeface="Calibri" pitchFamily="34" charset="-120"/>
                        </a:rPr>
                        <a:t>[Amount]</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50" i="1" dirty="0">
                          <a:solidFill>
                            <a:srgbClr val="5A6072"/>
                          </a:solidFill>
                          <a:latin typeface="Calibri" pitchFamily="34" charset="0"/>
                          <a:ea typeface="Calibri" pitchFamily="34" charset="-122"/>
                          <a:cs typeface="Calibri" pitchFamily="34" charset="-120"/>
                        </a:rPr>
                        <a:t>[Including contingency]</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84048">
                <a:tc>
                  <a:txBody>
                    <a:bodyPr/>
                    <a:lstStyle/>
                    <a:p>
                      <a:pPr marL="0" indent="0" algn="l">
                        <a:buNone/>
                      </a:pPr>
                      <a:r>
                        <a:rPr lang="en-US" sz="1150" dirty="0">
                          <a:solidFill>
                            <a:srgbClr val="26324A"/>
                          </a:solidFill>
                          <a:latin typeface="Calibri" pitchFamily="34" charset="0"/>
                          <a:ea typeface="Calibri" pitchFamily="34" charset="-122"/>
                          <a:cs typeface="Calibri" pitchFamily="34" charset="-120"/>
                        </a:rPr>
                        <a:t>Contingency</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150" dirty="0">
                          <a:solidFill>
                            <a:srgbClr val="26324A"/>
                          </a:solidFill>
                          <a:latin typeface="Calibri" pitchFamily="34" charset="0"/>
                          <a:ea typeface="Calibri" pitchFamily="34" charset="-122"/>
                          <a:cs typeface="Calibri" pitchFamily="34" charset="-120"/>
                        </a:rPr>
                        <a:t>[Amount]</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50" i="1" dirty="0">
                          <a:solidFill>
                            <a:srgbClr val="5A6072"/>
                          </a:solidFill>
                          <a:latin typeface="Calibri" pitchFamily="34" charset="0"/>
                          <a:ea typeface="Calibri" pitchFamily="34" charset="-122"/>
                          <a:cs typeface="Calibri" pitchFamily="34" charset="-120"/>
                        </a:rPr>
                        <a:t>[Percentage of budget]</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extLst>
                  <a:ext uri="{0D108BD9-81ED-4DB2-BD59-A6C34878D82A}">
                    <a16:rowId xmlns:a16="http://schemas.microsoft.com/office/drawing/2014/main" val="10002"/>
                  </a:ext>
                </a:extLst>
              </a:tr>
              <a:tr h="384048">
                <a:tc>
                  <a:txBody>
                    <a:bodyPr/>
                    <a:lstStyle/>
                    <a:p>
                      <a:pPr marL="0" indent="0" algn="l">
                        <a:buNone/>
                      </a:pPr>
                      <a:r>
                        <a:rPr lang="en-US" sz="1150" dirty="0">
                          <a:solidFill>
                            <a:srgbClr val="26324A"/>
                          </a:solidFill>
                          <a:latin typeface="Calibri" pitchFamily="34" charset="0"/>
                          <a:ea typeface="Calibri" pitchFamily="34" charset="-122"/>
                          <a:cs typeface="Calibri" pitchFamily="34" charset="-120"/>
                        </a:rPr>
                        <a:t>Committed to Date</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150" dirty="0">
                          <a:solidFill>
                            <a:srgbClr val="26324A"/>
                          </a:solidFill>
                          <a:latin typeface="Calibri" pitchFamily="34" charset="0"/>
                          <a:ea typeface="Calibri" pitchFamily="34" charset="-122"/>
                          <a:cs typeface="Calibri" pitchFamily="34" charset="-120"/>
                        </a:rPr>
                        <a:t>[Amount]</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50" i="1" dirty="0">
                          <a:solidFill>
                            <a:srgbClr val="5A6072"/>
                          </a:solidFill>
                          <a:latin typeface="Calibri" pitchFamily="34" charset="0"/>
                          <a:ea typeface="Calibri" pitchFamily="34" charset="-122"/>
                          <a:cs typeface="Calibri" pitchFamily="34" charset="-120"/>
                        </a:rPr>
                        <a:t>[Purchase orders and contracts placed]</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384048">
                <a:tc>
                  <a:txBody>
                    <a:bodyPr/>
                    <a:lstStyle/>
                    <a:p>
                      <a:pPr marL="0" indent="0" algn="l">
                        <a:buNone/>
                      </a:pPr>
                      <a:r>
                        <a:rPr lang="en-US" sz="1150" dirty="0">
                          <a:solidFill>
                            <a:srgbClr val="26324A"/>
                          </a:solidFill>
                          <a:latin typeface="Calibri" pitchFamily="34" charset="0"/>
                          <a:ea typeface="Calibri" pitchFamily="34" charset="-122"/>
                          <a:cs typeface="Calibri" pitchFamily="34" charset="-120"/>
                        </a:rPr>
                        <a:t>Actual Spend to Date</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150" dirty="0">
                          <a:solidFill>
                            <a:srgbClr val="26324A"/>
                          </a:solidFill>
                          <a:latin typeface="Calibri" pitchFamily="34" charset="0"/>
                          <a:ea typeface="Calibri" pitchFamily="34" charset="-122"/>
                          <a:cs typeface="Calibri" pitchFamily="34" charset="-120"/>
                        </a:rPr>
                        <a:t>[Amount]</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50" i="1" dirty="0">
                          <a:solidFill>
                            <a:srgbClr val="5A6072"/>
                          </a:solidFill>
                          <a:latin typeface="Calibri" pitchFamily="34" charset="0"/>
                          <a:ea typeface="Calibri" pitchFamily="34" charset="-122"/>
                          <a:cs typeface="Calibri" pitchFamily="34" charset="-120"/>
                        </a:rPr>
                        <a:t>[Invoiced and paid]</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extLst>
                  <a:ext uri="{0D108BD9-81ED-4DB2-BD59-A6C34878D82A}">
                    <a16:rowId xmlns:a16="http://schemas.microsoft.com/office/drawing/2014/main" val="10004"/>
                  </a:ext>
                </a:extLst>
              </a:tr>
              <a:tr h="384048">
                <a:tc>
                  <a:txBody>
                    <a:bodyPr/>
                    <a:lstStyle/>
                    <a:p>
                      <a:pPr marL="0" indent="0" algn="l">
                        <a:buNone/>
                      </a:pPr>
                      <a:r>
                        <a:rPr lang="en-US" sz="1150" b="1" dirty="0">
                          <a:solidFill>
                            <a:srgbClr val="26324A"/>
                          </a:solidFill>
                          <a:latin typeface="Calibri" pitchFamily="34" charset="0"/>
                          <a:ea typeface="Calibri" pitchFamily="34" charset="-122"/>
                          <a:cs typeface="Calibri" pitchFamily="34" charset="-120"/>
                        </a:rPr>
                        <a:t>Variance to Budget</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E8F0FE"/>
                    </a:solidFill>
                  </a:tcPr>
                </a:tc>
                <a:tc>
                  <a:txBody>
                    <a:bodyPr/>
                    <a:lstStyle/>
                    <a:p>
                      <a:pPr marL="0" indent="0" algn="ctr">
                        <a:buNone/>
                      </a:pPr>
                      <a:r>
                        <a:rPr lang="en-US" sz="1150" b="1" dirty="0">
                          <a:solidFill>
                            <a:srgbClr val="26324A"/>
                          </a:solidFill>
                          <a:latin typeface="Calibri" pitchFamily="34" charset="0"/>
                          <a:ea typeface="Calibri" pitchFamily="34" charset="-122"/>
                          <a:cs typeface="Calibri" pitchFamily="34" charset="-120"/>
                        </a:rPr>
                        <a:t>[Amount / %]</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E8F0FE"/>
                    </a:solidFill>
                  </a:tcPr>
                </a:tc>
                <a:tc>
                  <a:txBody>
                    <a:bodyPr/>
                    <a:lstStyle/>
                    <a:p>
                      <a:pPr marL="0" indent="0" algn="l">
                        <a:buNone/>
                      </a:pPr>
                      <a:r>
                        <a:rPr lang="en-US" sz="1150" i="1" dirty="0">
                          <a:solidFill>
                            <a:srgbClr val="5A6072"/>
                          </a:solidFill>
                          <a:latin typeface="Calibri" pitchFamily="34" charset="0"/>
                          <a:ea typeface="Calibri" pitchFamily="34" charset="-122"/>
                          <a:cs typeface="Calibri" pitchFamily="34" charset="-120"/>
                        </a:rPr>
                        <a:t>[Favourable or adverse]</a:t>
                      </a:r>
                      <a:endParaRPr lang="en-US" sz="115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E8F0FE"/>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4F6FB"/>
        </a:solidFill>
        <a:effectLst/>
      </p:bgPr>
    </p:bg>
    <p:spTree>
      <p:nvGrpSpPr>
        <p:cNvPr id="1" name=""/>
        <p:cNvGrpSpPr/>
        <p:nvPr/>
      </p:nvGrpSpPr>
      <p:grpSpPr>
        <a:xfrm>
          <a:off x="0" y="0"/>
          <a:ext cx="0" cy="0"/>
          <a:chOff x="0" y="0"/>
          <a:chExt cx="0" cy="0"/>
        </a:xfrm>
      </p:grpSpPr>
      <p:sp>
        <p:nvSpPr>
          <p:cNvPr id="2" name="Text 0"/>
          <p:cNvSpPr/>
          <p:nvPr/>
        </p:nvSpPr>
        <p:spPr>
          <a:xfrm>
            <a:off x="457200" y="274320"/>
            <a:ext cx="8686800" cy="457200"/>
          </a:xfrm>
          <a:prstGeom prst="rect">
            <a:avLst/>
          </a:prstGeom>
          <a:noFill/>
          <a:ln/>
        </p:spPr>
        <p:txBody>
          <a:bodyPr wrap="square" lIns="0" tIns="0" rIns="0" bIns="0" rtlCol="0" anchor="ctr"/>
          <a:lstStyle/>
          <a:p>
            <a:pPr marL="0" indent="0">
              <a:buNone/>
            </a:pPr>
            <a:r>
              <a:rPr lang="en-US" sz="2800" b="1" dirty="0">
                <a:solidFill>
                  <a:srgbClr val="16235C"/>
                </a:solidFill>
                <a:latin typeface="Calibri" pitchFamily="34" charset="0"/>
                <a:ea typeface="Calibri" pitchFamily="34" charset="-122"/>
                <a:cs typeface="Calibri" pitchFamily="34" charset="-120"/>
              </a:rPr>
              <a:t>Risks, Issues &amp; Changes</a:t>
            </a:r>
            <a:endParaRPr lang="en-US" sz="2800" dirty="0"/>
          </a:p>
        </p:txBody>
      </p:sp>
      <p:sp>
        <p:nvSpPr>
          <p:cNvPr id="3" name="Text 1"/>
          <p:cNvSpPr/>
          <p:nvPr/>
        </p:nvSpPr>
        <p:spPr>
          <a:xfrm>
            <a:off x="457200" y="749808"/>
            <a:ext cx="8686800" cy="274320"/>
          </a:xfrm>
          <a:prstGeom prst="rect">
            <a:avLst/>
          </a:prstGeom>
          <a:noFill/>
          <a:ln/>
        </p:spPr>
        <p:txBody>
          <a:bodyPr wrap="square" lIns="0" tIns="0" rIns="0" bIns="0" rtlCol="0" anchor="ctr"/>
          <a:lstStyle/>
          <a:p>
            <a:pPr marL="0" indent="0">
              <a:buNone/>
            </a:pPr>
            <a:r>
              <a:rPr lang="en-US" sz="1200" dirty="0">
                <a:solidFill>
                  <a:srgbClr val="2563EB"/>
                </a:solidFill>
                <a:latin typeface="Calibri" pitchFamily="34" charset="0"/>
                <a:ea typeface="Calibri" pitchFamily="34" charset="-122"/>
                <a:cs typeface="Calibri" pitchFamily="34" charset="-120"/>
              </a:rPr>
              <a:t>Key risks and issues, and change orders this period</a:t>
            </a:r>
            <a:endParaRPr lang="en-US" sz="1200" dirty="0"/>
          </a:p>
        </p:txBody>
      </p:sp>
      <p:sp>
        <p:nvSpPr>
          <p:cNvPr id="4" name="Text 2"/>
          <p:cNvSpPr/>
          <p:nvPr/>
        </p:nvSpPr>
        <p:spPr>
          <a:xfrm>
            <a:off x="4572000" y="384048"/>
            <a:ext cx="7159752" cy="274320"/>
          </a:xfrm>
          <a:prstGeom prst="rect">
            <a:avLst/>
          </a:prstGeom>
          <a:noFill/>
          <a:ln/>
        </p:spPr>
        <p:txBody>
          <a:bodyPr wrap="square" lIns="0" tIns="0" rIns="0" bIns="0" rtlCol="0" anchor="ctr"/>
          <a:lstStyle/>
          <a:p>
            <a:pPr marL="0" indent="0" algn="r">
              <a:buNone/>
            </a:pPr>
            <a:r>
              <a:rPr lang="en-US" sz="1050" dirty="0">
                <a:solidFill>
                  <a:srgbClr val="8A93A6"/>
                </a:solidFill>
                <a:latin typeface="Calibri" pitchFamily="34" charset="0"/>
                <a:ea typeface="Calibri" pitchFamily="34" charset="-122"/>
                <a:cs typeface="Calibri" pitchFamily="34" charset="-120"/>
              </a:rPr>
              <a:t>Project: </a:t>
            </a:r>
            <a:r>
              <a:rPr lang="en-US" sz="1050" b="1" dirty="0">
                <a:solidFill>
                  <a:srgbClr val="5A6072"/>
                </a:solidFill>
                <a:latin typeface="Calibri" pitchFamily="34" charset="0"/>
                <a:ea typeface="Calibri" pitchFamily="34" charset="-122"/>
                <a:cs typeface="Calibri" pitchFamily="34" charset="-120"/>
              </a:rPr>
              <a:t>[Name]</a:t>
            </a:r>
            <a:r>
              <a:rPr lang="en-US" sz="1050" dirty="0">
                <a:solidFill>
                  <a:srgbClr val="8A93A6"/>
                </a:solidFill>
                <a:latin typeface="Calibri" pitchFamily="34" charset="0"/>
                <a:ea typeface="Calibri" pitchFamily="34" charset="-122"/>
                <a:cs typeface="Calibri" pitchFamily="34" charset="-120"/>
              </a:rPr>
              <a:t>    Report No. </a:t>
            </a:r>
            <a:r>
              <a:rPr lang="en-US" sz="1050" b="1" dirty="0">
                <a:solidFill>
                  <a:srgbClr val="5A6072"/>
                </a:solidFill>
                <a:latin typeface="Calibri" pitchFamily="34" charset="0"/>
                <a:ea typeface="Calibri" pitchFamily="34" charset="-122"/>
                <a:cs typeface="Calibri" pitchFamily="34" charset="-120"/>
              </a:rPr>
              <a:t>[ ]</a:t>
            </a:r>
            <a:r>
              <a:rPr lang="en-US" sz="1050" dirty="0">
                <a:solidFill>
                  <a:srgbClr val="8A93A6"/>
                </a:solidFill>
                <a:latin typeface="Calibri" pitchFamily="34" charset="0"/>
                <a:ea typeface="Calibri" pitchFamily="34" charset="-122"/>
                <a:cs typeface="Calibri" pitchFamily="34" charset="-120"/>
              </a:rPr>
              <a:t>    Period: </a:t>
            </a:r>
            <a:r>
              <a:rPr lang="en-US" sz="1050" b="1" dirty="0">
                <a:solidFill>
                  <a:srgbClr val="5A6072"/>
                </a:solidFill>
                <a:latin typeface="Calibri" pitchFamily="34" charset="0"/>
                <a:ea typeface="Calibri" pitchFamily="34" charset="-122"/>
                <a:cs typeface="Calibri" pitchFamily="34" charset="-120"/>
              </a:rPr>
              <a:t>[From – To]</a:t>
            </a:r>
            <a:endParaRPr lang="en-US" sz="1050" dirty="0"/>
          </a:p>
        </p:txBody>
      </p:sp>
      <p:sp>
        <p:nvSpPr>
          <p:cNvPr id="6" name="Text 3"/>
          <p:cNvSpPr/>
          <p:nvPr/>
        </p:nvSpPr>
        <p:spPr>
          <a:xfrm>
            <a:off x="457200" y="6437376"/>
            <a:ext cx="5486400" cy="246888"/>
          </a:xfrm>
          <a:prstGeom prst="rect">
            <a:avLst/>
          </a:prstGeom>
          <a:noFill/>
          <a:ln/>
        </p:spPr>
        <p:txBody>
          <a:bodyPr wrap="square" lIns="0" tIns="0" rIns="0" bIns="0" rtlCol="0" anchor="ctr"/>
          <a:lstStyle/>
          <a:p>
            <a:pPr marL="0" indent="0">
              <a:buNone/>
            </a:pPr>
            <a:r>
              <a:rPr lang="en-US" sz="900" dirty="0">
                <a:solidFill>
                  <a:srgbClr val="8A93A6"/>
                </a:solidFill>
                <a:latin typeface="Calibri" pitchFamily="34" charset="0"/>
                <a:ea typeface="Calibri" pitchFamily="34" charset="-122"/>
                <a:cs typeface="Calibri" pitchFamily="34" charset="-120"/>
              </a:rPr>
              <a:t>Weekly Project Status Report</a:t>
            </a:r>
            <a:endParaRPr lang="en-US" sz="900" dirty="0"/>
          </a:p>
        </p:txBody>
      </p:sp>
      <p:sp>
        <p:nvSpPr>
          <p:cNvPr id="7" name="Text 4"/>
          <p:cNvSpPr/>
          <p:nvPr/>
        </p:nvSpPr>
        <p:spPr>
          <a:xfrm>
            <a:off x="457200" y="1234440"/>
            <a:ext cx="5486400" cy="320040"/>
          </a:xfrm>
          <a:prstGeom prst="rect">
            <a:avLst/>
          </a:prstGeom>
          <a:noFill/>
          <a:ln/>
        </p:spPr>
        <p:txBody>
          <a:bodyPr wrap="square" lIns="0" tIns="0" rIns="0" bIns="0" rtlCol="0" anchor="ctr"/>
          <a:lstStyle/>
          <a:p>
            <a:pPr marL="0" indent="0">
              <a:buNone/>
            </a:pPr>
            <a:r>
              <a:rPr lang="en-US" sz="1400" b="1" dirty="0">
                <a:solidFill>
                  <a:srgbClr val="16235C"/>
                </a:solidFill>
                <a:latin typeface="Calibri" pitchFamily="34" charset="0"/>
                <a:ea typeface="Calibri" pitchFamily="34" charset="-122"/>
                <a:cs typeface="Calibri" pitchFamily="34" charset="-120"/>
              </a:rPr>
              <a:t>Risks &amp; Issues</a:t>
            </a:r>
            <a:endParaRPr lang="en-US" sz="1400" dirty="0"/>
          </a:p>
        </p:txBody>
      </p:sp>
      <p:graphicFrame>
        <p:nvGraphicFramePr>
          <p:cNvPr id="8" name="Table 0"/>
          <p:cNvGraphicFramePr>
            <a:graphicFrameLocks noGrp="1"/>
          </p:cNvGraphicFramePr>
          <p:nvPr>
            <p:extLst>
              <p:ext uri="{D42A27DB-BD31-4B8C-83A1-F6EECF244321}">
                <p14:modId xmlns:p14="http://schemas.microsoft.com/office/powerpoint/2010/main" val="1579011935"/>
              </p:ext>
            </p:extLst>
          </p:nvPr>
        </p:nvGraphicFramePr>
        <p:xfrm>
          <a:off x="457200" y="1572768"/>
          <a:ext cx="11274552" cy="1536192"/>
        </p:xfrm>
        <a:graphic>
          <a:graphicData uri="http://schemas.openxmlformats.org/drawingml/2006/table">
            <a:tbl>
              <a:tblPr/>
              <a:tblGrid>
                <a:gridCol w="640080">
                  <a:extLst>
                    <a:ext uri="{9D8B030D-6E8A-4147-A177-3AD203B41FA5}">
                      <a16:colId xmlns:a16="http://schemas.microsoft.com/office/drawing/2014/main" val="20000"/>
                    </a:ext>
                  </a:extLst>
                </a:gridCol>
                <a:gridCol w="4050792">
                  <a:extLst>
                    <a:ext uri="{9D8B030D-6E8A-4147-A177-3AD203B41FA5}">
                      <a16:colId xmlns:a16="http://schemas.microsoft.com/office/drawing/2014/main" val="20001"/>
                    </a:ext>
                  </a:extLst>
                </a:gridCol>
                <a:gridCol w="1097280">
                  <a:extLst>
                    <a:ext uri="{9D8B030D-6E8A-4147-A177-3AD203B41FA5}">
                      <a16:colId xmlns:a16="http://schemas.microsoft.com/office/drawing/2014/main" val="20002"/>
                    </a:ext>
                  </a:extLst>
                </a:gridCol>
                <a:gridCol w="365760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384048">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No.</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Risk / Issue</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Impact</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Mitigation / Action</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Owner</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extLst>
                  <a:ext uri="{0D108BD9-81ED-4DB2-BD59-A6C34878D82A}">
                    <a16:rowId xmlns:a16="http://schemas.microsoft.com/office/drawing/2014/main" val="10000"/>
                  </a:ext>
                </a:extLst>
              </a:tr>
              <a:tr h="384048">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1</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[Describe the risk or issue]</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[H/M/L]</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[Action in progress]</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[Name]</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84048">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2</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extLst>
                  <a:ext uri="{0D108BD9-81ED-4DB2-BD59-A6C34878D82A}">
                    <a16:rowId xmlns:a16="http://schemas.microsoft.com/office/drawing/2014/main" val="10002"/>
                  </a:ext>
                </a:extLst>
              </a:tr>
              <a:tr h="384048">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3</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sp>
        <p:nvSpPr>
          <p:cNvPr id="9" name="Text 5"/>
          <p:cNvSpPr/>
          <p:nvPr/>
        </p:nvSpPr>
        <p:spPr>
          <a:xfrm>
            <a:off x="457200" y="3840480"/>
            <a:ext cx="5486400" cy="320040"/>
          </a:xfrm>
          <a:prstGeom prst="rect">
            <a:avLst/>
          </a:prstGeom>
          <a:noFill/>
          <a:ln/>
        </p:spPr>
        <p:txBody>
          <a:bodyPr wrap="square" lIns="0" tIns="0" rIns="0" bIns="0" rtlCol="0" anchor="ctr"/>
          <a:lstStyle/>
          <a:p>
            <a:pPr marL="0" indent="0">
              <a:buNone/>
            </a:pPr>
            <a:r>
              <a:rPr lang="en-US" sz="1400" b="1" dirty="0">
                <a:solidFill>
                  <a:srgbClr val="16235C"/>
                </a:solidFill>
                <a:latin typeface="Calibri" pitchFamily="34" charset="0"/>
                <a:ea typeface="Calibri" pitchFamily="34" charset="-122"/>
                <a:cs typeface="Calibri" pitchFamily="34" charset="-120"/>
              </a:rPr>
              <a:t>Change Orders &amp; Variations</a:t>
            </a:r>
            <a:endParaRPr lang="en-US" sz="1400" dirty="0"/>
          </a:p>
        </p:txBody>
      </p:sp>
      <p:graphicFrame>
        <p:nvGraphicFramePr>
          <p:cNvPr id="11" name="Table 1"/>
          <p:cNvGraphicFramePr>
            <a:graphicFrameLocks noGrp="1"/>
          </p:cNvGraphicFramePr>
          <p:nvPr>
            <p:extLst>
              <p:ext uri="{D42A27DB-BD31-4B8C-83A1-F6EECF244321}">
                <p14:modId xmlns:p14="http://schemas.microsoft.com/office/powerpoint/2010/main" val="1579011935"/>
              </p:ext>
            </p:extLst>
          </p:nvPr>
        </p:nvGraphicFramePr>
        <p:xfrm>
          <a:off x="457200" y="4178808"/>
          <a:ext cx="11274552" cy="1536192"/>
        </p:xfrm>
        <a:graphic>
          <a:graphicData uri="http://schemas.openxmlformats.org/drawingml/2006/table">
            <a:tbl>
              <a:tblPr/>
              <a:tblGrid>
                <a:gridCol w="640080">
                  <a:extLst>
                    <a:ext uri="{9D8B030D-6E8A-4147-A177-3AD203B41FA5}">
                      <a16:colId xmlns:a16="http://schemas.microsoft.com/office/drawing/2014/main" val="20000"/>
                    </a:ext>
                  </a:extLst>
                </a:gridCol>
                <a:gridCol w="4690872">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2286000">
                  <a:extLst>
                    <a:ext uri="{9D8B030D-6E8A-4147-A177-3AD203B41FA5}">
                      <a16:colId xmlns:a16="http://schemas.microsoft.com/office/drawing/2014/main" val="20004"/>
                    </a:ext>
                  </a:extLst>
                </a:gridCol>
              </a:tblGrid>
              <a:tr h="384048">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No.</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Description</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Cost Impact</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Schedule Impact</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Status</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extLst>
                  <a:ext uri="{0D108BD9-81ED-4DB2-BD59-A6C34878D82A}">
                    <a16:rowId xmlns:a16="http://schemas.microsoft.com/office/drawing/2014/main" val="10000"/>
                  </a:ext>
                </a:extLst>
              </a:tr>
              <a:tr h="384048">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1</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[Describe the change]</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[Amount]</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[Days]</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Pending</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C77700"/>
                    </a:solidFill>
                  </a:tcPr>
                </a:tc>
                <a:extLst>
                  <a:ext uri="{0D108BD9-81ED-4DB2-BD59-A6C34878D82A}">
                    <a16:rowId xmlns:a16="http://schemas.microsoft.com/office/drawing/2014/main" val="10001"/>
                  </a:ext>
                </a:extLst>
              </a:tr>
              <a:tr h="384048">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2</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extLst>
                  <a:ext uri="{0D108BD9-81ED-4DB2-BD59-A6C34878D82A}">
                    <a16:rowId xmlns:a16="http://schemas.microsoft.com/office/drawing/2014/main" val="10002"/>
                  </a:ext>
                </a:extLst>
              </a:tr>
              <a:tr h="384048">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3</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4F6FB"/>
        </a:solidFill>
        <a:effectLst/>
      </p:bgPr>
    </p:bg>
    <p:spTree>
      <p:nvGrpSpPr>
        <p:cNvPr id="1" name=""/>
        <p:cNvGrpSpPr/>
        <p:nvPr/>
      </p:nvGrpSpPr>
      <p:grpSpPr>
        <a:xfrm>
          <a:off x="0" y="0"/>
          <a:ext cx="0" cy="0"/>
          <a:chOff x="0" y="0"/>
          <a:chExt cx="0" cy="0"/>
        </a:xfrm>
      </p:grpSpPr>
      <p:sp>
        <p:nvSpPr>
          <p:cNvPr id="2" name="Text 0"/>
          <p:cNvSpPr/>
          <p:nvPr/>
        </p:nvSpPr>
        <p:spPr>
          <a:xfrm>
            <a:off x="457200" y="274320"/>
            <a:ext cx="8686800" cy="457200"/>
          </a:xfrm>
          <a:prstGeom prst="rect">
            <a:avLst/>
          </a:prstGeom>
          <a:noFill/>
          <a:ln/>
        </p:spPr>
        <p:txBody>
          <a:bodyPr wrap="square" lIns="0" tIns="0" rIns="0" bIns="0" rtlCol="0" anchor="ctr"/>
          <a:lstStyle/>
          <a:p>
            <a:pPr marL="0" indent="0">
              <a:buNone/>
            </a:pPr>
            <a:r>
              <a:rPr lang="en-US" sz="2800" b="1" dirty="0">
                <a:solidFill>
                  <a:srgbClr val="16235C"/>
                </a:solidFill>
                <a:latin typeface="Calibri" pitchFamily="34" charset="0"/>
                <a:ea typeface="Calibri" pitchFamily="34" charset="-122"/>
                <a:cs typeface="Calibri" pitchFamily="34" charset="-120"/>
              </a:rPr>
              <a:t>Action Log</a:t>
            </a:r>
            <a:endParaRPr lang="en-US" sz="2800" dirty="0"/>
          </a:p>
        </p:txBody>
      </p:sp>
      <p:sp>
        <p:nvSpPr>
          <p:cNvPr id="3" name="Text 1"/>
          <p:cNvSpPr/>
          <p:nvPr/>
        </p:nvSpPr>
        <p:spPr>
          <a:xfrm>
            <a:off x="457200" y="749808"/>
            <a:ext cx="8686800" cy="274320"/>
          </a:xfrm>
          <a:prstGeom prst="rect">
            <a:avLst/>
          </a:prstGeom>
          <a:noFill/>
          <a:ln/>
        </p:spPr>
        <p:txBody>
          <a:bodyPr wrap="square" lIns="0" tIns="0" rIns="0" bIns="0" rtlCol="0" anchor="ctr"/>
          <a:lstStyle/>
          <a:p>
            <a:pPr marL="0" indent="0">
              <a:buNone/>
            </a:pPr>
            <a:r>
              <a:rPr lang="en-US" sz="1200" dirty="0">
                <a:solidFill>
                  <a:srgbClr val="2563EB"/>
                </a:solidFill>
                <a:latin typeface="Calibri" pitchFamily="34" charset="0"/>
                <a:ea typeface="Calibri" pitchFamily="34" charset="-122"/>
                <a:cs typeface="Calibri" pitchFamily="34" charset="-120"/>
              </a:rPr>
              <a:t>Open and recently closed actions</a:t>
            </a:r>
            <a:endParaRPr lang="en-US" sz="1200" dirty="0"/>
          </a:p>
        </p:txBody>
      </p:sp>
      <p:sp>
        <p:nvSpPr>
          <p:cNvPr id="4" name="Text 2"/>
          <p:cNvSpPr/>
          <p:nvPr/>
        </p:nvSpPr>
        <p:spPr>
          <a:xfrm>
            <a:off x="4572000" y="384048"/>
            <a:ext cx="7159752" cy="274320"/>
          </a:xfrm>
          <a:prstGeom prst="rect">
            <a:avLst/>
          </a:prstGeom>
          <a:noFill/>
          <a:ln/>
        </p:spPr>
        <p:txBody>
          <a:bodyPr wrap="square" lIns="0" tIns="0" rIns="0" bIns="0" rtlCol="0" anchor="ctr"/>
          <a:lstStyle/>
          <a:p>
            <a:pPr marL="0" indent="0" algn="r">
              <a:buNone/>
            </a:pPr>
            <a:r>
              <a:rPr lang="en-US" sz="1050" dirty="0">
                <a:solidFill>
                  <a:srgbClr val="8A93A6"/>
                </a:solidFill>
                <a:latin typeface="Calibri" pitchFamily="34" charset="0"/>
                <a:ea typeface="Calibri" pitchFamily="34" charset="-122"/>
                <a:cs typeface="Calibri" pitchFamily="34" charset="-120"/>
              </a:rPr>
              <a:t>Project: </a:t>
            </a:r>
            <a:r>
              <a:rPr lang="en-US" sz="1050" b="1" dirty="0">
                <a:solidFill>
                  <a:srgbClr val="5A6072"/>
                </a:solidFill>
                <a:latin typeface="Calibri" pitchFamily="34" charset="0"/>
                <a:ea typeface="Calibri" pitchFamily="34" charset="-122"/>
                <a:cs typeface="Calibri" pitchFamily="34" charset="-120"/>
              </a:rPr>
              <a:t>[Name]</a:t>
            </a:r>
            <a:r>
              <a:rPr lang="en-US" sz="1050" dirty="0">
                <a:solidFill>
                  <a:srgbClr val="8A93A6"/>
                </a:solidFill>
                <a:latin typeface="Calibri" pitchFamily="34" charset="0"/>
                <a:ea typeface="Calibri" pitchFamily="34" charset="-122"/>
                <a:cs typeface="Calibri" pitchFamily="34" charset="-120"/>
              </a:rPr>
              <a:t>    Report No. </a:t>
            </a:r>
            <a:r>
              <a:rPr lang="en-US" sz="1050" b="1" dirty="0">
                <a:solidFill>
                  <a:srgbClr val="5A6072"/>
                </a:solidFill>
                <a:latin typeface="Calibri" pitchFamily="34" charset="0"/>
                <a:ea typeface="Calibri" pitchFamily="34" charset="-122"/>
                <a:cs typeface="Calibri" pitchFamily="34" charset="-120"/>
              </a:rPr>
              <a:t>[ ]</a:t>
            </a:r>
            <a:r>
              <a:rPr lang="en-US" sz="1050" dirty="0">
                <a:solidFill>
                  <a:srgbClr val="8A93A6"/>
                </a:solidFill>
                <a:latin typeface="Calibri" pitchFamily="34" charset="0"/>
                <a:ea typeface="Calibri" pitchFamily="34" charset="-122"/>
                <a:cs typeface="Calibri" pitchFamily="34" charset="-120"/>
              </a:rPr>
              <a:t>    Period: </a:t>
            </a:r>
            <a:r>
              <a:rPr lang="en-US" sz="1050" b="1" dirty="0">
                <a:solidFill>
                  <a:srgbClr val="5A6072"/>
                </a:solidFill>
                <a:latin typeface="Calibri" pitchFamily="34" charset="0"/>
                <a:ea typeface="Calibri" pitchFamily="34" charset="-122"/>
                <a:cs typeface="Calibri" pitchFamily="34" charset="-120"/>
              </a:rPr>
              <a:t>[From – To]</a:t>
            </a:r>
            <a:endParaRPr lang="en-US" sz="1050" dirty="0"/>
          </a:p>
        </p:txBody>
      </p:sp>
      <p:sp>
        <p:nvSpPr>
          <p:cNvPr id="6" name="Text 3"/>
          <p:cNvSpPr/>
          <p:nvPr/>
        </p:nvSpPr>
        <p:spPr>
          <a:xfrm>
            <a:off x="457200" y="6437376"/>
            <a:ext cx="5486400" cy="246888"/>
          </a:xfrm>
          <a:prstGeom prst="rect">
            <a:avLst/>
          </a:prstGeom>
          <a:noFill/>
          <a:ln/>
        </p:spPr>
        <p:txBody>
          <a:bodyPr wrap="square" lIns="0" tIns="0" rIns="0" bIns="0" rtlCol="0" anchor="ctr"/>
          <a:lstStyle/>
          <a:p>
            <a:pPr marL="0" indent="0">
              <a:buNone/>
            </a:pPr>
            <a:r>
              <a:rPr lang="en-US" sz="900" dirty="0">
                <a:solidFill>
                  <a:srgbClr val="8A93A6"/>
                </a:solidFill>
                <a:latin typeface="Calibri" pitchFamily="34" charset="0"/>
                <a:ea typeface="Calibri" pitchFamily="34" charset="-122"/>
                <a:cs typeface="Calibri" pitchFamily="34" charset="-120"/>
              </a:rPr>
              <a:t>Weekly Project Status Report</a:t>
            </a:r>
            <a:endParaRPr lang="en-US" sz="900" dirty="0"/>
          </a:p>
        </p:txBody>
      </p:sp>
      <p:graphicFrame>
        <p:nvGraphicFramePr>
          <p:cNvPr id="7" name="Table 0"/>
          <p:cNvGraphicFramePr>
            <a:graphicFrameLocks noGrp="1"/>
          </p:cNvGraphicFramePr>
          <p:nvPr>
            <p:extLst>
              <p:ext uri="{D42A27DB-BD31-4B8C-83A1-F6EECF244321}">
                <p14:modId xmlns:p14="http://schemas.microsoft.com/office/powerpoint/2010/main" val="1579011935"/>
              </p:ext>
            </p:extLst>
          </p:nvPr>
        </p:nvGraphicFramePr>
        <p:xfrm>
          <a:off x="457200" y="1463040"/>
          <a:ext cx="11274552" cy="2944368"/>
        </p:xfrm>
        <a:graphic>
          <a:graphicData uri="http://schemas.openxmlformats.org/drawingml/2006/table">
            <a:tbl>
              <a:tblPr/>
              <a:tblGrid>
                <a:gridCol w="146304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4690872">
                  <a:extLst>
                    <a:ext uri="{9D8B030D-6E8A-4147-A177-3AD203B41FA5}">
                      <a16:colId xmlns:a16="http://schemas.microsoft.com/office/drawing/2014/main" val="20002"/>
                    </a:ext>
                  </a:extLst>
                </a:gridCol>
                <a:gridCol w="1645920">
                  <a:extLst>
                    <a:ext uri="{9D8B030D-6E8A-4147-A177-3AD203B41FA5}">
                      <a16:colId xmlns:a16="http://schemas.microsoft.com/office/drawing/2014/main" val="20003"/>
                    </a:ext>
                  </a:extLst>
                </a:gridCol>
                <a:gridCol w="1828800">
                  <a:extLst>
                    <a:ext uri="{9D8B030D-6E8A-4147-A177-3AD203B41FA5}">
                      <a16:colId xmlns:a16="http://schemas.microsoft.com/office/drawing/2014/main" val="20004"/>
                    </a:ext>
                  </a:extLst>
                </a:gridCol>
              </a:tblGrid>
              <a:tr h="420624">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Date Raised</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Area</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Action</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Owner</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Status</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16235C"/>
                    </a:solidFill>
                  </a:tcPr>
                </a:tc>
                <a:extLst>
                  <a:ext uri="{0D108BD9-81ED-4DB2-BD59-A6C34878D82A}">
                    <a16:rowId xmlns:a16="http://schemas.microsoft.com/office/drawing/2014/main" val="10000"/>
                  </a:ext>
                </a:extLst>
              </a:tr>
              <a:tr h="420624">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[Date]</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[Area]</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[Describe the action]</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[Name]</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To Do</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C77700"/>
                    </a:solidFill>
                  </a:tcPr>
                </a:tc>
                <a:extLst>
                  <a:ext uri="{0D108BD9-81ED-4DB2-BD59-A6C34878D82A}">
                    <a16:rowId xmlns:a16="http://schemas.microsoft.com/office/drawing/2014/main" val="10001"/>
                  </a:ext>
                </a:extLst>
              </a:tr>
              <a:tr h="420624">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[Date]</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[Area]</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[Describe the action]</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[Name]</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Ongoing</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2563EB"/>
                    </a:solidFill>
                  </a:tcPr>
                </a:tc>
                <a:extLst>
                  <a:ext uri="{0D108BD9-81ED-4DB2-BD59-A6C34878D82A}">
                    <a16:rowId xmlns:a16="http://schemas.microsoft.com/office/drawing/2014/main" val="10002"/>
                  </a:ext>
                </a:extLst>
              </a:tr>
              <a:tr h="420624">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[Date]</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[Area]</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[Describe the action]</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[Name]</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ctr">
                        <a:buNone/>
                      </a:pPr>
                      <a:r>
                        <a:rPr lang="en-US" sz="1100" b="1" dirty="0">
                          <a:solidFill>
                            <a:srgbClr val="FFFFFF"/>
                          </a:solidFill>
                          <a:latin typeface="Calibri" pitchFamily="34" charset="0"/>
                          <a:ea typeface="Calibri" pitchFamily="34" charset="-122"/>
                          <a:cs typeface="Calibri" pitchFamily="34" charset="-120"/>
                        </a:rPr>
                        <a:t>Done</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2E7D32"/>
                    </a:solidFill>
                  </a:tcPr>
                </a:tc>
                <a:extLst>
                  <a:ext uri="{0D108BD9-81ED-4DB2-BD59-A6C34878D82A}">
                    <a16:rowId xmlns:a16="http://schemas.microsoft.com/office/drawing/2014/main" val="10003"/>
                  </a:ext>
                </a:extLst>
              </a:tr>
              <a:tr h="420624">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extLst>
                  <a:ext uri="{0D108BD9-81ED-4DB2-BD59-A6C34878D82A}">
                    <a16:rowId xmlns:a16="http://schemas.microsoft.com/office/drawing/2014/main" val="10004"/>
                  </a:ext>
                </a:extLst>
              </a:tr>
              <a:tr h="420624">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420624">
                <a:tc>
                  <a:txBody>
                    <a:bodyPr/>
                    <a:lstStyle/>
                    <a:p>
                      <a:pPr marL="0" indent="0" algn="ctr">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tc>
                  <a:txBody>
                    <a:bodyPr/>
                    <a:lstStyle/>
                    <a:p>
                      <a:pPr marL="0" indent="0" algn="l">
                        <a:buNone/>
                      </a:pPr>
                      <a:r>
                        <a:rPr lang="en-US" sz="1100" dirty="0">
                          <a:solidFill>
                            <a:srgbClr val="26324A"/>
                          </a:solidFill>
                          <a:latin typeface="Calibri" pitchFamily="34" charset="0"/>
                          <a:ea typeface="Calibri" pitchFamily="34" charset="-122"/>
                          <a:cs typeface="Calibri" pitchFamily="34" charset="-120"/>
                        </a:rPr>
                        <a:t> </a:t>
                      </a:r>
                      <a:endParaRPr lang="en-US" sz="1100" dirty="0">
                        <a:latin typeface="Calibri" charset="0"/>
                        <a:ea typeface="Calibri" charset="0"/>
                        <a:cs typeface="Calibri" charset="0"/>
                      </a:endParaRPr>
                    </a:p>
                  </a:txBody>
                  <a:tcPr marL="63500" marR="63500" marT="38100" marB="38100" anchor="ctr">
                    <a:lnL w="6350" cap="flat" cmpd="sng" algn="ctr">
                      <a:solidFill>
                        <a:srgbClr val="D9DEEA"/>
                      </a:solidFill>
                      <a:prstDash val="solid"/>
                      <a:round/>
                      <a:headEnd type="none" w="med" len="med"/>
                      <a:tailEnd type="none" w="med" len="med"/>
                    </a:lnL>
                    <a:lnR w="6350" cap="flat" cmpd="sng" algn="ctr">
                      <a:solidFill>
                        <a:srgbClr val="D9DEEA"/>
                      </a:solidFill>
                      <a:prstDash val="solid"/>
                      <a:round/>
                      <a:headEnd type="none" w="med" len="med"/>
                      <a:tailEnd type="none" w="med" len="med"/>
                    </a:lnR>
                    <a:lnT w="6350" cap="flat" cmpd="sng" algn="ctr">
                      <a:solidFill>
                        <a:srgbClr val="D9DEEA"/>
                      </a:solidFill>
                      <a:prstDash val="solid"/>
                      <a:round/>
                      <a:headEnd type="none" w="med" len="med"/>
                      <a:tailEnd type="none" w="med" len="med"/>
                    </a:lnT>
                    <a:lnB w="6350" cap="flat" cmpd="sng" algn="ctr">
                      <a:solidFill>
                        <a:srgbClr val="D9DEEA"/>
                      </a:solidFill>
                      <a:prstDash val="solid"/>
                      <a:round/>
                      <a:headEnd type="none" w="med" len="med"/>
                      <a:tailEnd type="none" w="med" len="med"/>
                    </a:lnB>
                    <a:solidFill>
                      <a:srgbClr val="F4F7FC"/>
                    </a:solidFill>
                  </a:tcPr>
                </a:tc>
                <a:extLst>
                  <a:ext uri="{0D108BD9-81ED-4DB2-BD59-A6C34878D82A}">
                    <a16:rowId xmlns:a16="http://schemas.microsoft.com/office/drawing/2014/main" val="10006"/>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779</Words>
  <Application>Microsoft Office PowerPoint</Application>
  <PresentationFormat>Custom</PresentationFormat>
  <Paragraphs>213</Paragraphs>
  <Slides>6</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Murali Krishna</cp:lastModifiedBy>
  <cp:revision>1</cp:revision>
  <dcterms:created xsi:type="dcterms:W3CDTF">2026-06-25T15:20:40Z</dcterms:created>
  <dcterms:modified xsi:type="dcterms:W3CDTF">2026-07-09T13:54:51Z</dcterms:modified>
</cp:coreProperties>
</file>